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E06AB-352F-4D98-9BE6-EF8AC1F1EAE4}" type="doc">
      <dgm:prSet loTypeId="urn:microsoft.com/office/officeart/2005/8/layout/chevron2" loCatId="list" qsTypeId="urn:microsoft.com/office/officeart/2005/8/quickstyle/3d2#1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22E0367B-B274-4A78-9F7D-A4B918D9928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/>
            <a:t>1</a:t>
          </a:r>
          <a:r>
            <a:rPr lang="uk-UA" sz="1400" dirty="0"/>
            <a:t> </a:t>
          </a:r>
        </a:p>
      </dgm:t>
    </dgm:pt>
    <dgm:pt modelId="{AD45C7A3-7625-459D-B476-4BB93EC2632E}" type="parTrans" cxnId="{6902B0E5-C122-41A5-92B3-675975126CF8}">
      <dgm:prSet/>
      <dgm:spPr/>
      <dgm:t>
        <a:bodyPr/>
        <a:lstStyle/>
        <a:p>
          <a:endParaRPr lang="uk-UA"/>
        </a:p>
      </dgm:t>
    </dgm:pt>
    <dgm:pt modelId="{7D9C0EC4-873C-4FD4-A42E-CB30D96385A5}" type="sibTrans" cxnId="{6902B0E5-C122-41A5-92B3-675975126CF8}">
      <dgm:prSet/>
      <dgm:spPr/>
      <dgm:t>
        <a:bodyPr/>
        <a:lstStyle/>
        <a:p>
          <a:endParaRPr lang="uk-UA"/>
        </a:p>
      </dgm:t>
    </dgm:pt>
    <dgm:pt modelId="{491EA4BF-65DD-4520-824F-2F0FDD3C5FF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/>
            <a:t>2</a:t>
          </a:r>
          <a:r>
            <a:rPr lang="ru-RU" sz="1400" dirty="0"/>
            <a:t> </a:t>
          </a:r>
          <a:endParaRPr lang="uk-UA" sz="1400" dirty="0"/>
        </a:p>
      </dgm:t>
    </dgm:pt>
    <dgm:pt modelId="{49AEE36C-DCEC-4B6F-91C2-A4B28D6D3A30}" type="parTrans" cxnId="{B1BA4332-493F-40C5-B89F-A750FE49EF16}">
      <dgm:prSet/>
      <dgm:spPr/>
      <dgm:t>
        <a:bodyPr/>
        <a:lstStyle/>
        <a:p>
          <a:endParaRPr lang="uk-UA"/>
        </a:p>
      </dgm:t>
    </dgm:pt>
    <dgm:pt modelId="{293C893B-59F3-45ED-9814-36616AC876E0}" type="sibTrans" cxnId="{B1BA4332-493F-40C5-B89F-A750FE49EF16}">
      <dgm:prSet/>
      <dgm:spPr/>
      <dgm:t>
        <a:bodyPr/>
        <a:lstStyle/>
        <a:p>
          <a:endParaRPr lang="uk-UA"/>
        </a:p>
      </dgm:t>
    </dgm:pt>
    <dgm:pt modelId="{1C45AD88-B0BA-4D37-B803-EC8A0843F3F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/>
            <a:t>3</a:t>
          </a:r>
          <a:r>
            <a:rPr lang="uk-UA" sz="1400" dirty="0"/>
            <a:t> </a:t>
          </a:r>
        </a:p>
      </dgm:t>
    </dgm:pt>
    <dgm:pt modelId="{9BA2A8D9-511E-4523-86F4-2D6EFE72E0DC}" type="parTrans" cxnId="{EB2B23B3-A52D-4F18-B671-59EBC34A8E3C}">
      <dgm:prSet/>
      <dgm:spPr/>
      <dgm:t>
        <a:bodyPr/>
        <a:lstStyle/>
        <a:p>
          <a:endParaRPr lang="uk-UA"/>
        </a:p>
      </dgm:t>
    </dgm:pt>
    <dgm:pt modelId="{DBB6CA6D-F486-48E6-ABC3-50BF0CA5D42C}" type="sibTrans" cxnId="{EB2B23B3-A52D-4F18-B671-59EBC34A8E3C}">
      <dgm:prSet/>
      <dgm:spPr/>
      <dgm:t>
        <a:bodyPr/>
        <a:lstStyle/>
        <a:p>
          <a:endParaRPr lang="uk-UA"/>
        </a:p>
      </dgm:t>
    </dgm:pt>
    <dgm:pt modelId="{3817EDB9-B40E-4C20-849F-B3F13A321DF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/>
            <a:t>4</a:t>
          </a:r>
          <a:r>
            <a:rPr lang="uk-UA" sz="1400" dirty="0"/>
            <a:t> </a:t>
          </a:r>
        </a:p>
      </dgm:t>
    </dgm:pt>
    <dgm:pt modelId="{499494DD-43AE-4909-8D57-ACBE62F026A9}" type="parTrans" cxnId="{F0B0FA46-EF2D-41DF-90EE-C5A7863D3A59}">
      <dgm:prSet/>
      <dgm:spPr/>
      <dgm:t>
        <a:bodyPr/>
        <a:lstStyle/>
        <a:p>
          <a:endParaRPr lang="uk-UA"/>
        </a:p>
      </dgm:t>
    </dgm:pt>
    <dgm:pt modelId="{9C1F70CD-28A2-4AA7-8C6E-6611B8A338DC}" type="sibTrans" cxnId="{F0B0FA46-EF2D-41DF-90EE-C5A7863D3A59}">
      <dgm:prSet/>
      <dgm:spPr/>
      <dgm:t>
        <a:bodyPr/>
        <a:lstStyle/>
        <a:p>
          <a:endParaRPr lang="uk-UA"/>
        </a:p>
      </dgm:t>
    </dgm:pt>
    <dgm:pt modelId="{9FE3CC28-C5DF-4FAF-B0EF-4285072CE43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/>
            <a:t>5</a:t>
          </a:r>
          <a:r>
            <a:rPr lang="uk-UA" sz="1400" dirty="0"/>
            <a:t> </a:t>
          </a:r>
        </a:p>
      </dgm:t>
    </dgm:pt>
    <dgm:pt modelId="{8E6D0BDB-C064-44BA-AF52-06A8CB90F293}" type="parTrans" cxnId="{9882F40B-62BA-4FA0-90BF-E3218DA44BEA}">
      <dgm:prSet/>
      <dgm:spPr/>
      <dgm:t>
        <a:bodyPr/>
        <a:lstStyle/>
        <a:p>
          <a:endParaRPr lang="uk-UA"/>
        </a:p>
      </dgm:t>
    </dgm:pt>
    <dgm:pt modelId="{1B3AEAD9-09BD-4F58-8165-CC2AF827BD28}" type="sibTrans" cxnId="{9882F40B-62BA-4FA0-90BF-E3218DA44BEA}">
      <dgm:prSet/>
      <dgm:spPr/>
      <dgm:t>
        <a:bodyPr/>
        <a:lstStyle/>
        <a:p>
          <a:endParaRPr lang="uk-UA"/>
        </a:p>
      </dgm:t>
    </dgm:pt>
    <dgm:pt modelId="{E05122B0-9A88-4035-B9B6-D9F8410ADA2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/>
            <a:t>6</a:t>
          </a:r>
          <a:r>
            <a:rPr lang="uk-UA" sz="1400" dirty="0"/>
            <a:t> </a:t>
          </a:r>
        </a:p>
      </dgm:t>
    </dgm:pt>
    <dgm:pt modelId="{EA4F393C-BD85-4FF0-AB8E-7CA0F233ED6A}" type="parTrans" cxnId="{FF0F5EB0-2385-4621-A764-8FED966C57A7}">
      <dgm:prSet/>
      <dgm:spPr/>
      <dgm:t>
        <a:bodyPr/>
        <a:lstStyle/>
        <a:p>
          <a:endParaRPr lang="uk-UA"/>
        </a:p>
      </dgm:t>
    </dgm:pt>
    <dgm:pt modelId="{46C689E5-573F-44E2-B35B-AAC1A57D2FE2}" type="sibTrans" cxnId="{FF0F5EB0-2385-4621-A764-8FED966C57A7}">
      <dgm:prSet/>
      <dgm:spPr/>
      <dgm:t>
        <a:bodyPr/>
        <a:lstStyle/>
        <a:p>
          <a:endParaRPr lang="uk-UA"/>
        </a:p>
      </dgm:t>
    </dgm:pt>
    <dgm:pt modelId="{535A45E4-DDA3-49AA-B638-32B665F95640}">
      <dgm:prSet custT="1"/>
      <dgm:spPr/>
      <dgm:t>
        <a:bodyPr/>
        <a:lstStyle/>
        <a:p>
          <a:endParaRPr lang="uk-UA" sz="1100" dirty="0"/>
        </a:p>
      </dgm:t>
    </dgm:pt>
    <dgm:pt modelId="{27E744C1-0F2B-45FB-A03F-0150ACF37496}" type="parTrans" cxnId="{A174CF24-D8DD-40C6-A4B0-B85282F99CF1}">
      <dgm:prSet/>
      <dgm:spPr/>
      <dgm:t>
        <a:bodyPr/>
        <a:lstStyle/>
        <a:p>
          <a:endParaRPr lang="uk-UA"/>
        </a:p>
      </dgm:t>
    </dgm:pt>
    <dgm:pt modelId="{D49DDD02-2A67-48E6-B1AA-53C155062ED9}" type="sibTrans" cxnId="{A174CF24-D8DD-40C6-A4B0-B85282F99CF1}">
      <dgm:prSet/>
      <dgm:spPr/>
      <dgm:t>
        <a:bodyPr/>
        <a:lstStyle/>
        <a:p>
          <a:endParaRPr lang="uk-UA"/>
        </a:p>
      </dgm:t>
    </dgm:pt>
    <dgm:pt modelId="{1CDEAD0D-40D6-4B3F-AD00-93689AC08C55}">
      <dgm:prSet custT="1"/>
      <dgm:spPr/>
      <dgm:t>
        <a:bodyPr/>
        <a:lstStyle/>
        <a:p>
          <a:r>
            <a:rPr lang="uk-UA" sz="13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диференційований підхід до дітей, залежно від стану їхнього зору та способів орієнтації в пізнанні навколишнього світу, включаючи застосування спеціальних форм і  методів роботи, методики індивідуально - </a:t>
          </a:r>
          <a:r>
            <a:rPr lang="uk-UA" sz="13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підгрупового</a:t>
          </a:r>
          <a:r>
            <a:rPr lang="uk-UA" sz="13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навчання, оригінальних  наочних посібників, підручників, тифлотехнічних засобів;</a:t>
          </a:r>
        </a:p>
      </dgm:t>
    </dgm:pt>
    <dgm:pt modelId="{F0A291FA-BE2C-4596-8A16-36413AB75C32}" type="parTrans" cxnId="{F2924BF8-2A3F-4AF9-90EE-727972208B21}">
      <dgm:prSet/>
      <dgm:spPr/>
      <dgm:t>
        <a:bodyPr/>
        <a:lstStyle/>
        <a:p>
          <a:endParaRPr lang="uk-UA"/>
        </a:p>
      </dgm:t>
    </dgm:pt>
    <dgm:pt modelId="{2B4590BF-EFFA-4930-9961-6E8D4B3AEFFA}" type="sibTrans" cxnId="{F2924BF8-2A3F-4AF9-90EE-727972208B21}">
      <dgm:prSet/>
      <dgm:spPr/>
      <dgm:t>
        <a:bodyPr/>
        <a:lstStyle/>
        <a:p>
          <a:endParaRPr lang="uk-UA"/>
        </a:p>
      </dgm:t>
    </dgm:pt>
    <dgm:pt modelId="{9EC6A5D5-FAB8-47F4-BE25-DF4998DA7C5C}">
      <dgm:prSet custT="1"/>
      <dgm:spPr/>
      <dgm:t>
        <a:bodyPr/>
        <a:lstStyle/>
        <a:p>
          <a:r>
            <a:rPr lang="uk-UA" sz="14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комплексний (клініко-фізіологічний, психолого-педагогічний) підхід до діагностики та корекційної допомоги дітям з порушенням зору психолого-педагогічний супровід дітей з порушенням зору;</a:t>
          </a:r>
        </a:p>
      </dgm:t>
    </dgm:pt>
    <dgm:pt modelId="{35E92B75-194B-452C-84E5-F8734DA1E812}" type="parTrans" cxnId="{F2FAEDB7-1679-4E7F-8D9F-4AAA1E6A374E}">
      <dgm:prSet/>
      <dgm:spPr/>
      <dgm:t>
        <a:bodyPr/>
        <a:lstStyle/>
        <a:p>
          <a:endParaRPr lang="uk-UA"/>
        </a:p>
      </dgm:t>
    </dgm:pt>
    <dgm:pt modelId="{A82C65F2-14BB-425D-B4E9-CAAFF70435B6}" type="sibTrans" cxnId="{F2FAEDB7-1679-4E7F-8D9F-4AAA1E6A374E}">
      <dgm:prSet/>
      <dgm:spPr/>
      <dgm:t>
        <a:bodyPr/>
        <a:lstStyle/>
        <a:p>
          <a:endParaRPr lang="uk-UA"/>
        </a:p>
      </dgm:t>
    </dgm:pt>
    <dgm:pt modelId="{C932AA31-DAEC-4C59-87E7-AD38586098C3}">
      <dgm:prSet/>
      <dgm:spPr/>
      <dgm:t>
        <a:bodyPr/>
        <a:lstStyle/>
        <a:p>
          <a:r>
            <a:rPr lang="uk-UA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створення офтальмологічних умов в групах, лікувальному кабінеті, та спеціального розпорядку життя, лікування, виховання і навчання, з врахуванням  інтересів, здібностей і потреб дитини.</a:t>
          </a:r>
        </a:p>
      </dgm:t>
    </dgm:pt>
    <dgm:pt modelId="{F7FDC690-0FA8-47C7-A295-D83D9C47BF66}" type="parTrans" cxnId="{AFCBDFFA-69E6-466D-BAAB-142917BF07F8}">
      <dgm:prSet/>
      <dgm:spPr/>
      <dgm:t>
        <a:bodyPr/>
        <a:lstStyle/>
        <a:p>
          <a:endParaRPr lang="uk-UA"/>
        </a:p>
      </dgm:t>
    </dgm:pt>
    <dgm:pt modelId="{758CCDB8-15C8-4033-BD78-F7852EE31294}" type="sibTrans" cxnId="{AFCBDFFA-69E6-466D-BAAB-142917BF07F8}">
      <dgm:prSet/>
      <dgm:spPr/>
      <dgm:t>
        <a:bodyPr/>
        <a:lstStyle/>
        <a:p>
          <a:endParaRPr lang="uk-UA"/>
        </a:p>
      </dgm:t>
    </dgm:pt>
    <dgm:pt modelId="{ACC79FB1-0522-4BCE-80E0-5013074CE523}">
      <dgm:prSet custT="1"/>
      <dgm:spPr/>
      <dgm:t>
        <a:bodyPr/>
        <a:lstStyle/>
        <a:p>
          <a:endParaRPr lang="uk-UA" sz="1200" dirty="0">
            <a:latin typeface="Arial Black" panose="020B0A04020102020204" pitchFamily="34" charset="0"/>
          </a:endParaRPr>
        </a:p>
      </dgm:t>
    </dgm:pt>
    <dgm:pt modelId="{4EF8F9DD-1403-4BD6-9F11-3CE1E308C055}" type="parTrans" cxnId="{54B55A9B-5FE4-4A9B-A89C-12AC7BF91852}">
      <dgm:prSet/>
      <dgm:spPr/>
      <dgm:t>
        <a:bodyPr/>
        <a:lstStyle/>
        <a:p>
          <a:endParaRPr lang="uk-UA"/>
        </a:p>
      </dgm:t>
    </dgm:pt>
    <dgm:pt modelId="{4262B1F5-5F78-474F-946E-6F68EF354462}" type="sibTrans" cxnId="{54B55A9B-5FE4-4A9B-A89C-12AC7BF91852}">
      <dgm:prSet/>
      <dgm:spPr/>
      <dgm:t>
        <a:bodyPr/>
        <a:lstStyle/>
        <a:p>
          <a:endParaRPr lang="uk-UA"/>
        </a:p>
      </dgm:t>
    </dgm:pt>
    <dgm:pt modelId="{5BE6E0BE-22EF-4222-BB86-F916A1AED1B7}">
      <dgm:prSet custT="1"/>
      <dgm:spPr/>
      <dgm:t>
        <a:bodyPr/>
        <a:lstStyle/>
        <a:p>
          <a:endParaRPr lang="uk-UA" sz="1200" dirty="0">
            <a:latin typeface="Arial Black" panose="020B0A04020102020204" pitchFamily="34" charset="0"/>
          </a:endParaRPr>
        </a:p>
      </dgm:t>
    </dgm:pt>
    <dgm:pt modelId="{21FC0BB2-F8BF-43B4-8762-E830F6488A10}" type="parTrans" cxnId="{A7B8121B-8900-4B2C-8A33-227D2F40E015}">
      <dgm:prSet/>
      <dgm:spPr/>
      <dgm:t>
        <a:bodyPr/>
        <a:lstStyle/>
        <a:p>
          <a:endParaRPr lang="uk-UA"/>
        </a:p>
      </dgm:t>
    </dgm:pt>
    <dgm:pt modelId="{713138F0-CA45-449E-9111-5235BB37B799}" type="sibTrans" cxnId="{A7B8121B-8900-4B2C-8A33-227D2F40E015}">
      <dgm:prSet/>
      <dgm:spPr/>
      <dgm:t>
        <a:bodyPr/>
        <a:lstStyle/>
        <a:p>
          <a:endParaRPr lang="uk-UA"/>
        </a:p>
      </dgm:t>
    </dgm:pt>
    <dgm:pt modelId="{3F5E0305-1775-4035-9DE1-F7DC50745AC1}">
      <dgm:prSet custT="1"/>
      <dgm:spPr/>
      <dgm:t>
        <a:bodyPr/>
        <a:lstStyle/>
        <a:p>
          <a:r>
            <a:rPr lang="uk-UA" sz="1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забезпечення виконання вимог Базового компоненту дошкільної освіти,   виховання, навчання і лікування дітей з порушенням зору;</a:t>
          </a:r>
          <a:endParaRPr lang="uk-UA" sz="1300" dirty="0"/>
        </a:p>
      </dgm:t>
    </dgm:pt>
    <dgm:pt modelId="{C4CC3734-1D3F-4C8E-A50E-86551C5BA212}" type="parTrans" cxnId="{60760931-420E-4EEA-BA95-930231CB5EFF}">
      <dgm:prSet/>
      <dgm:spPr/>
      <dgm:t>
        <a:bodyPr/>
        <a:lstStyle/>
        <a:p>
          <a:endParaRPr lang="uk-UA"/>
        </a:p>
      </dgm:t>
    </dgm:pt>
    <dgm:pt modelId="{F6B6F7E8-D236-421A-89CD-3DB8D0C25557}" type="sibTrans" cxnId="{60760931-420E-4EEA-BA95-930231CB5EFF}">
      <dgm:prSet/>
      <dgm:spPr/>
      <dgm:t>
        <a:bodyPr/>
        <a:lstStyle/>
        <a:p>
          <a:endParaRPr lang="uk-UA"/>
        </a:p>
      </dgm:t>
    </dgm:pt>
    <dgm:pt modelId="{3BD9E46E-4F52-4C5F-8196-FF63AF697462}">
      <dgm:prSet custT="1"/>
      <dgm:spPr/>
      <dgm:t>
        <a:bodyPr/>
        <a:lstStyle/>
        <a:p>
          <a:endParaRPr lang="uk-UA" sz="1100" dirty="0"/>
        </a:p>
      </dgm:t>
    </dgm:pt>
    <dgm:pt modelId="{EC4D03B5-BA12-4C57-B47C-1AB67E21EC76}" type="parTrans" cxnId="{61AC4519-CA7A-473C-A236-18A7BA0F7DD7}">
      <dgm:prSet/>
      <dgm:spPr/>
      <dgm:t>
        <a:bodyPr/>
        <a:lstStyle/>
        <a:p>
          <a:endParaRPr lang="uk-UA"/>
        </a:p>
      </dgm:t>
    </dgm:pt>
    <dgm:pt modelId="{B0966E8C-3008-420E-98F6-5C6B054EB234}" type="sibTrans" cxnId="{61AC4519-CA7A-473C-A236-18A7BA0F7DD7}">
      <dgm:prSet/>
      <dgm:spPr/>
      <dgm:t>
        <a:bodyPr/>
        <a:lstStyle/>
        <a:p>
          <a:endParaRPr lang="uk-UA"/>
        </a:p>
      </dgm:t>
    </dgm:pt>
    <dgm:pt modelId="{7BCB08C7-D284-48DD-B66B-92211D8C4096}">
      <dgm:prSet custT="1"/>
      <dgm:spPr/>
      <dgm:t>
        <a:bodyPr/>
        <a:lstStyle/>
        <a:p>
          <a:r>
            <a:rPr lang="uk-UA" sz="1400" noProof="0" dirty="0"/>
            <a:t> </a:t>
          </a:r>
          <a:r>
            <a:rPr lang="uk-UA" sz="14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модифікація навчальних програм, перерозподіл навчального матеріалу та зміна темпу його проходження, з дотриманням дидактичних вимог відповідності змісту навчання психофізичним і пізнавальним можливостям дітей;</a:t>
          </a:r>
        </a:p>
      </dgm:t>
    </dgm:pt>
    <dgm:pt modelId="{A378CFC4-27B4-4EE7-B58F-48C01ECB8C45}" type="sibTrans" cxnId="{71108313-7B52-4089-8EB5-E4F3039AC3A2}">
      <dgm:prSet/>
      <dgm:spPr/>
      <dgm:t>
        <a:bodyPr/>
        <a:lstStyle/>
        <a:p>
          <a:endParaRPr lang="uk-UA"/>
        </a:p>
      </dgm:t>
    </dgm:pt>
    <dgm:pt modelId="{4EA4E294-DABB-4774-A697-BD7589A20C80}" type="parTrans" cxnId="{71108313-7B52-4089-8EB5-E4F3039AC3A2}">
      <dgm:prSet/>
      <dgm:spPr/>
      <dgm:t>
        <a:bodyPr/>
        <a:lstStyle/>
        <a:p>
          <a:endParaRPr lang="uk-UA"/>
        </a:p>
      </dgm:t>
    </dgm:pt>
    <dgm:pt modelId="{B08BE6E6-7492-4FF2-A5BA-F4E776074540}">
      <dgm:prSet/>
      <dgm:spPr/>
      <dgm:t>
        <a:bodyPr/>
        <a:lstStyle/>
        <a:p>
          <a:endParaRPr lang="uk-UA" sz="800" noProof="0" dirty="0"/>
        </a:p>
      </dgm:t>
    </dgm:pt>
    <dgm:pt modelId="{E1AC9BDE-E4C7-4E3A-B0F8-65EF7582187C}" type="sibTrans" cxnId="{2D8F6678-445F-430C-91AF-C8BA9484D63B}">
      <dgm:prSet/>
      <dgm:spPr/>
      <dgm:t>
        <a:bodyPr/>
        <a:lstStyle/>
        <a:p>
          <a:endParaRPr lang="uk-UA"/>
        </a:p>
      </dgm:t>
    </dgm:pt>
    <dgm:pt modelId="{28965F1B-21AB-49A0-81C9-8468B2D91F6E}" type="parTrans" cxnId="{2D8F6678-445F-430C-91AF-C8BA9484D63B}">
      <dgm:prSet/>
      <dgm:spPr/>
      <dgm:t>
        <a:bodyPr/>
        <a:lstStyle/>
        <a:p>
          <a:endParaRPr lang="uk-UA"/>
        </a:p>
      </dgm:t>
    </dgm:pt>
    <dgm:pt modelId="{938ACD73-5D93-4D12-B55C-498D2A27F345}">
      <dgm:prSet/>
      <dgm:spPr/>
      <dgm:t>
        <a:bodyPr/>
        <a:lstStyle/>
        <a:p>
          <a:endParaRPr lang="uk-UA" sz="800" noProof="0" dirty="0"/>
        </a:p>
      </dgm:t>
    </dgm:pt>
    <dgm:pt modelId="{3E42E3B8-9192-460A-93E7-6A26AAF4E958}" type="parTrans" cxnId="{B171AB4A-153A-44D4-AA46-194D347A6745}">
      <dgm:prSet/>
      <dgm:spPr/>
      <dgm:t>
        <a:bodyPr/>
        <a:lstStyle/>
        <a:p>
          <a:endParaRPr lang="uk-UA"/>
        </a:p>
      </dgm:t>
    </dgm:pt>
    <dgm:pt modelId="{55F4D082-0F1E-42BC-B535-EFC3E01A2464}" type="sibTrans" cxnId="{B171AB4A-153A-44D4-AA46-194D347A6745}">
      <dgm:prSet/>
      <dgm:spPr/>
      <dgm:t>
        <a:bodyPr/>
        <a:lstStyle/>
        <a:p>
          <a:endParaRPr lang="uk-UA"/>
        </a:p>
      </dgm:t>
    </dgm:pt>
    <dgm:pt modelId="{516EE265-32FB-4F36-B2C4-ED21F0768044}">
      <dgm:prSet custT="1"/>
      <dgm:spPr/>
      <dgm:t>
        <a:bodyPr/>
        <a:lstStyle/>
        <a:p>
          <a:r>
            <a:rPr lang="ru-RU" sz="1400" dirty="0"/>
            <a:t> </a:t>
          </a:r>
          <a:r>
            <a:rPr lang="ru-RU" sz="1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врахування загальних, специфічних та індивідуальних особливостей розвитку дітей  дошкільного віку з порушеннями зору;</a:t>
          </a:r>
          <a:endParaRPr lang="uk-UA" sz="14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65A33376-C519-4BB3-81A4-A2A3E1A75796}" type="parTrans" cxnId="{E61754B5-FF6C-4815-9EC3-EFABA52D6D3F}">
      <dgm:prSet/>
      <dgm:spPr/>
      <dgm:t>
        <a:bodyPr/>
        <a:lstStyle/>
        <a:p>
          <a:endParaRPr lang="uk-UA"/>
        </a:p>
      </dgm:t>
    </dgm:pt>
    <dgm:pt modelId="{042E5FA2-A089-447B-9FF4-275EC1D08C47}" type="sibTrans" cxnId="{E61754B5-FF6C-4815-9EC3-EFABA52D6D3F}">
      <dgm:prSet/>
      <dgm:spPr/>
      <dgm:t>
        <a:bodyPr/>
        <a:lstStyle/>
        <a:p>
          <a:endParaRPr lang="uk-UA"/>
        </a:p>
      </dgm:t>
    </dgm:pt>
    <dgm:pt modelId="{50743F8D-2E7B-40C6-AF5F-68F0A99FD140}">
      <dgm:prSet custT="1"/>
      <dgm:spPr/>
      <dgm:t>
        <a:bodyPr/>
        <a:lstStyle/>
        <a:p>
          <a:endParaRPr lang="uk-UA" sz="1100" dirty="0"/>
        </a:p>
      </dgm:t>
    </dgm:pt>
    <dgm:pt modelId="{C317D1E2-9485-483E-96F8-58EA090A566A}" type="parTrans" cxnId="{87A6B666-FD60-42D9-94B2-0FC47BE137EC}">
      <dgm:prSet/>
      <dgm:spPr/>
      <dgm:t>
        <a:bodyPr/>
        <a:lstStyle/>
        <a:p>
          <a:endParaRPr lang="uk-UA"/>
        </a:p>
      </dgm:t>
    </dgm:pt>
    <dgm:pt modelId="{45CA0ACF-AD48-4812-8913-CAA34A70E82F}" type="sibTrans" cxnId="{87A6B666-FD60-42D9-94B2-0FC47BE137EC}">
      <dgm:prSet/>
      <dgm:spPr/>
      <dgm:t>
        <a:bodyPr/>
        <a:lstStyle/>
        <a:p>
          <a:endParaRPr lang="uk-UA"/>
        </a:p>
      </dgm:t>
    </dgm:pt>
    <dgm:pt modelId="{5021DD85-8787-4B1D-968F-15D7285A6AF2}">
      <dgm:prSet custT="1"/>
      <dgm:spPr/>
      <dgm:t>
        <a:bodyPr/>
        <a:lstStyle/>
        <a:p>
          <a:endParaRPr lang="uk-UA" sz="1400" dirty="0"/>
        </a:p>
      </dgm:t>
    </dgm:pt>
    <dgm:pt modelId="{96F50F95-540E-47E9-B25C-9FBDAF0DB3C1}" type="parTrans" cxnId="{BC96EFC5-83F2-4AD8-9E23-29B7DFD57517}">
      <dgm:prSet/>
      <dgm:spPr/>
      <dgm:t>
        <a:bodyPr/>
        <a:lstStyle/>
        <a:p>
          <a:endParaRPr lang="uk-UA"/>
        </a:p>
      </dgm:t>
    </dgm:pt>
    <dgm:pt modelId="{066ABE6D-DA3F-484E-83E0-1DED016316C6}" type="sibTrans" cxnId="{BC96EFC5-83F2-4AD8-9E23-29B7DFD57517}">
      <dgm:prSet/>
      <dgm:spPr/>
      <dgm:t>
        <a:bodyPr/>
        <a:lstStyle/>
        <a:p>
          <a:endParaRPr lang="uk-UA"/>
        </a:p>
      </dgm:t>
    </dgm:pt>
    <dgm:pt modelId="{184B35EC-32DB-4A08-8C1B-1C3E96AC3138}">
      <dgm:prSet custT="1"/>
      <dgm:spPr/>
      <dgm:t>
        <a:bodyPr/>
        <a:lstStyle/>
        <a:p>
          <a:endParaRPr lang="uk-UA" sz="1400" dirty="0"/>
        </a:p>
      </dgm:t>
    </dgm:pt>
    <dgm:pt modelId="{DDC3134C-5C06-4E4C-8EE6-D358D283108E}" type="parTrans" cxnId="{12D7599F-54CB-41EC-BA38-459FE0F70B82}">
      <dgm:prSet/>
      <dgm:spPr/>
      <dgm:t>
        <a:bodyPr/>
        <a:lstStyle/>
        <a:p>
          <a:endParaRPr lang="uk-UA"/>
        </a:p>
      </dgm:t>
    </dgm:pt>
    <dgm:pt modelId="{2ECE891E-4F6B-4D94-B936-B49D16750662}" type="sibTrans" cxnId="{12D7599F-54CB-41EC-BA38-459FE0F70B82}">
      <dgm:prSet/>
      <dgm:spPr/>
      <dgm:t>
        <a:bodyPr/>
        <a:lstStyle/>
        <a:p>
          <a:endParaRPr lang="uk-UA"/>
        </a:p>
      </dgm:t>
    </dgm:pt>
    <dgm:pt modelId="{E68A95E8-315F-403A-B332-9717A4DD7073}" type="pres">
      <dgm:prSet presAssocID="{3E9E06AB-352F-4D98-9BE6-EF8AC1F1EAE4}" presName="linearFlow" presStyleCnt="0">
        <dgm:presLayoutVars>
          <dgm:dir/>
          <dgm:animLvl val="lvl"/>
          <dgm:resizeHandles val="exact"/>
        </dgm:presLayoutVars>
      </dgm:prSet>
      <dgm:spPr/>
    </dgm:pt>
    <dgm:pt modelId="{54F94FF7-2A44-4D0B-8C58-F8F575F9DFC5}" type="pres">
      <dgm:prSet presAssocID="{22E0367B-B274-4A78-9F7D-A4B918D99289}" presName="composite" presStyleCnt="0"/>
      <dgm:spPr/>
    </dgm:pt>
    <dgm:pt modelId="{1CBC39A3-611B-4D6D-BFCD-6BE7DB85D332}" type="pres">
      <dgm:prSet presAssocID="{22E0367B-B274-4A78-9F7D-A4B918D99289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EF749B89-13A6-417C-B571-0BD97547FEDB}" type="pres">
      <dgm:prSet presAssocID="{22E0367B-B274-4A78-9F7D-A4B918D99289}" presName="descendantText" presStyleLbl="alignAcc1" presStyleIdx="0" presStyleCnt="6" custScaleY="133925" custLinFactNeighborX="0" custLinFactNeighborY="4778">
        <dgm:presLayoutVars>
          <dgm:bulletEnabled val="1"/>
        </dgm:presLayoutVars>
      </dgm:prSet>
      <dgm:spPr/>
    </dgm:pt>
    <dgm:pt modelId="{2D62317A-E1A8-4514-BFCC-EC16CA9C1BB5}" type="pres">
      <dgm:prSet presAssocID="{7D9C0EC4-873C-4FD4-A42E-CB30D96385A5}" presName="sp" presStyleCnt="0"/>
      <dgm:spPr/>
    </dgm:pt>
    <dgm:pt modelId="{6F178BBE-925C-4CE3-8113-8E3714D7BB16}" type="pres">
      <dgm:prSet presAssocID="{491EA4BF-65DD-4520-824F-2F0FDD3C5FFD}" presName="composite" presStyleCnt="0"/>
      <dgm:spPr/>
    </dgm:pt>
    <dgm:pt modelId="{25EC3CE8-CFE9-433B-A1E7-A8AB1363C6A6}" type="pres">
      <dgm:prSet presAssocID="{491EA4BF-65DD-4520-824F-2F0FDD3C5FFD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0E794820-BB7A-496A-B8B8-AEDA0ECBC8D3}" type="pres">
      <dgm:prSet presAssocID="{491EA4BF-65DD-4520-824F-2F0FDD3C5FFD}" presName="descendantText" presStyleLbl="alignAcc1" presStyleIdx="1" presStyleCnt="6" custScaleY="176375" custLinFactNeighborX="0" custLinFactNeighborY="-1836">
        <dgm:presLayoutVars>
          <dgm:bulletEnabled val="1"/>
        </dgm:presLayoutVars>
      </dgm:prSet>
      <dgm:spPr/>
    </dgm:pt>
    <dgm:pt modelId="{D75FD77E-078E-44C0-AB6B-4BE9DD1F7FB1}" type="pres">
      <dgm:prSet presAssocID="{293C893B-59F3-45ED-9814-36616AC876E0}" presName="sp" presStyleCnt="0"/>
      <dgm:spPr/>
    </dgm:pt>
    <dgm:pt modelId="{F13ABC40-B836-425C-A791-42D6C5822E4F}" type="pres">
      <dgm:prSet presAssocID="{1C45AD88-B0BA-4D37-B803-EC8A0843F3FB}" presName="composite" presStyleCnt="0"/>
      <dgm:spPr/>
    </dgm:pt>
    <dgm:pt modelId="{CC813267-E6A3-42FB-90FC-7959C8FDF91D}" type="pres">
      <dgm:prSet presAssocID="{1C45AD88-B0BA-4D37-B803-EC8A0843F3F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623D3255-20E1-456C-B58B-C65546350931}" type="pres">
      <dgm:prSet presAssocID="{1C45AD88-B0BA-4D37-B803-EC8A0843F3FB}" presName="descendantText" presStyleLbl="alignAcc1" presStyleIdx="2" presStyleCnt="6" custScaleY="143519" custLinFactNeighborX="0" custLinFactNeighborY="15697">
        <dgm:presLayoutVars>
          <dgm:bulletEnabled val="1"/>
        </dgm:presLayoutVars>
      </dgm:prSet>
      <dgm:spPr/>
    </dgm:pt>
    <dgm:pt modelId="{342A220A-EC90-48EB-9AAC-AAB431F771A7}" type="pres">
      <dgm:prSet presAssocID="{DBB6CA6D-F486-48E6-ABC3-50BF0CA5D42C}" presName="sp" presStyleCnt="0"/>
      <dgm:spPr/>
    </dgm:pt>
    <dgm:pt modelId="{B5F6C6CF-8349-498F-A9E6-9FB984375A53}" type="pres">
      <dgm:prSet presAssocID="{3817EDB9-B40E-4C20-849F-B3F13A321DFE}" presName="composite" presStyleCnt="0"/>
      <dgm:spPr/>
    </dgm:pt>
    <dgm:pt modelId="{FAE4545F-6171-469D-83C0-BD6C9561DD61}" type="pres">
      <dgm:prSet presAssocID="{3817EDB9-B40E-4C20-849F-B3F13A321DF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3C31388-9539-425D-ADFE-162F8781DFBA}" type="pres">
      <dgm:prSet presAssocID="{3817EDB9-B40E-4C20-849F-B3F13A321DFE}" presName="descendantText" presStyleLbl="alignAcc1" presStyleIdx="3" presStyleCnt="6" custScaleY="227044" custLinFactNeighborX="0" custLinFactNeighborY="-13267">
        <dgm:presLayoutVars>
          <dgm:bulletEnabled val="1"/>
        </dgm:presLayoutVars>
      </dgm:prSet>
      <dgm:spPr/>
    </dgm:pt>
    <dgm:pt modelId="{1DFD8D3A-62F1-44F2-95C9-829C3C43930B}" type="pres">
      <dgm:prSet presAssocID="{9C1F70CD-28A2-4AA7-8C6E-6611B8A338DC}" presName="sp" presStyleCnt="0"/>
      <dgm:spPr/>
    </dgm:pt>
    <dgm:pt modelId="{F7418700-3208-483F-ACAF-07183F93E869}" type="pres">
      <dgm:prSet presAssocID="{9FE3CC28-C5DF-4FAF-B0EF-4285072CE433}" presName="composite" presStyleCnt="0"/>
      <dgm:spPr/>
    </dgm:pt>
    <dgm:pt modelId="{62782D3B-EA17-446D-B687-438307C99143}" type="pres">
      <dgm:prSet presAssocID="{9FE3CC28-C5DF-4FAF-B0EF-4285072CE433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15200700-5F77-449E-8CBC-24C66D992920}" type="pres">
      <dgm:prSet presAssocID="{9FE3CC28-C5DF-4FAF-B0EF-4285072CE433}" presName="descendantText" presStyleLbl="alignAcc1" presStyleIdx="4" presStyleCnt="6" custScaleY="192352" custLinFactNeighborX="0" custLinFactNeighborY="-2012">
        <dgm:presLayoutVars>
          <dgm:bulletEnabled val="1"/>
        </dgm:presLayoutVars>
      </dgm:prSet>
      <dgm:spPr/>
    </dgm:pt>
    <dgm:pt modelId="{EE15DF18-15C0-4C86-9E89-F4C403E6DE83}" type="pres">
      <dgm:prSet presAssocID="{1B3AEAD9-09BD-4F58-8165-CC2AF827BD28}" presName="sp" presStyleCnt="0"/>
      <dgm:spPr/>
    </dgm:pt>
    <dgm:pt modelId="{9AC59DFA-EEE7-47BA-A46F-03BAB63A06F4}" type="pres">
      <dgm:prSet presAssocID="{E05122B0-9A88-4035-B9B6-D9F8410ADA26}" presName="composite" presStyleCnt="0"/>
      <dgm:spPr/>
    </dgm:pt>
    <dgm:pt modelId="{E7F6C4B5-E71F-4F7C-A6E0-E4C6035E9A46}" type="pres">
      <dgm:prSet presAssocID="{E05122B0-9A88-4035-B9B6-D9F8410ADA26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BD903543-A712-4AED-8CB7-B9F8F9EBE0E4}" type="pres">
      <dgm:prSet presAssocID="{E05122B0-9A88-4035-B9B6-D9F8410ADA26}" presName="descendantText" presStyleLbl="alignAcc1" presStyleIdx="5" presStyleCnt="6" custScaleY="173253">
        <dgm:presLayoutVars>
          <dgm:bulletEnabled val="1"/>
        </dgm:presLayoutVars>
      </dgm:prSet>
      <dgm:spPr/>
    </dgm:pt>
  </dgm:ptLst>
  <dgm:cxnLst>
    <dgm:cxn modelId="{86981802-3F12-47BD-A2F8-D38FEB7A5105}" type="presOf" srcId="{5BE6E0BE-22EF-4222-BB86-F916A1AED1B7}" destId="{623D3255-20E1-456C-B58B-C65546350931}" srcOrd="0" destOrd="4" presId="urn:microsoft.com/office/officeart/2005/8/layout/chevron2"/>
    <dgm:cxn modelId="{8125FD06-04D2-4933-BBB9-876D738D6C8A}" type="presOf" srcId="{3E9E06AB-352F-4D98-9BE6-EF8AC1F1EAE4}" destId="{E68A95E8-315F-403A-B332-9717A4DD7073}" srcOrd="0" destOrd="0" presId="urn:microsoft.com/office/officeart/2005/8/layout/chevron2"/>
    <dgm:cxn modelId="{9882F40B-62BA-4FA0-90BF-E3218DA44BEA}" srcId="{3E9E06AB-352F-4D98-9BE6-EF8AC1F1EAE4}" destId="{9FE3CC28-C5DF-4FAF-B0EF-4285072CE433}" srcOrd="4" destOrd="0" parTransId="{8E6D0BDB-C064-44BA-AF52-06A8CB90F293}" sibTransId="{1B3AEAD9-09BD-4F58-8165-CC2AF827BD28}"/>
    <dgm:cxn modelId="{71108313-7B52-4089-8EB5-E4F3039AC3A2}" srcId="{491EA4BF-65DD-4520-824F-2F0FDD3C5FFD}" destId="{7BCB08C7-D284-48DD-B66B-92211D8C4096}" srcOrd="1" destOrd="0" parTransId="{4EA4E294-DABB-4774-A697-BD7589A20C80}" sibTransId="{A378CFC4-27B4-4EE7-B58F-48C01ECB8C45}"/>
    <dgm:cxn modelId="{61AC4519-CA7A-473C-A236-18A7BA0F7DD7}" srcId="{1C45AD88-B0BA-4D37-B803-EC8A0843F3FB}" destId="{3BD9E46E-4F52-4C5F-8196-FF63AF697462}" srcOrd="3" destOrd="0" parTransId="{EC4D03B5-BA12-4C57-B47C-1AB67E21EC76}" sibTransId="{B0966E8C-3008-420E-98F6-5C6B054EB234}"/>
    <dgm:cxn modelId="{A7B8121B-8900-4B2C-8A33-227D2F40E015}" srcId="{1C45AD88-B0BA-4D37-B803-EC8A0843F3FB}" destId="{5BE6E0BE-22EF-4222-BB86-F916A1AED1B7}" srcOrd="4" destOrd="0" parTransId="{21FC0BB2-F8BF-43B4-8762-E830F6488A10}" sibTransId="{713138F0-CA45-449E-9111-5235BB37B799}"/>
    <dgm:cxn modelId="{A174CF24-D8DD-40C6-A4B0-B85282F99CF1}" srcId="{1C45AD88-B0BA-4D37-B803-EC8A0843F3FB}" destId="{535A45E4-DDA3-49AA-B638-32B665F95640}" srcOrd="1" destOrd="0" parTransId="{27E744C1-0F2B-45FB-A03F-0150ACF37496}" sibTransId="{D49DDD02-2A67-48E6-B1AA-53C155062ED9}"/>
    <dgm:cxn modelId="{2D625325-6843-467B-9198-32C72D0D70A4}" type="presOf" srcId="{1CDEAD0D-40D6-4B3F-AD00-93689AC08C55}" destId="{33C31388-9539-425D-ADFE-162F8781DFBA}" srcOrd="0" destOrd="0" presId="urn:microsoft.com/office/officeart/2005/8/layout/chevron2"/>
    <dgm:cxn modelId="{31523B2B-0212-4294-9698-04AC8B87402F}" type="presOf" srcId="{535A45E4-DDA3-49AA-B638-32B665F95640}" destId="{623D3255-20E1-456C-B58B-C65546350931}" srcOrd="0" destOrd="1" presId="urn:microsoft.com/office/officeart/2005/8/layout/chevron2"/>
    <dgm:cxn modelId="{E0D9482C-47CF-4BED-B29B-2098735FB752}" type="presOf" srcId="{9EC6A5D5-FAB8-47F4-BE25-DF4998DA7C5C}" destId="{15200700-5F77-449E-8CBC-24C66D992920}" srcOrd="0" destOrd="0" presId="urn:microsoft.com/office/officeart/2005/8/layout/chevron2"/>
    <dgm:cxn modelId="{9E06FC2F-8A70-46F4-B652-99BA5CE67D75}" type="presOf" srcId="{ACC79FB1-0522-4BCE-80E0-5013074CE523}" destId="{623D3255-20E1-456C-B58B-C65546350931}" srcOrd="0" destOrd="5" presId="urn:microsoft.com/office/officeart/2005/8/layout/chevron2"/>
    <dgm:cxn modelId="{8D30BA30-D769-4A26-BD21-008E726A3324}" type="presOf" srcId="{E05122B0-9A88-4035-B9B6-D9F8410ADA26}" destId="{E7F6C4B5-E71F-4F7C-A6E0-E4C6035E9A46}" srcOrd="0" destOrd="0" presId="urn:microsoft.com/office/officeart/2005/8/layout/chevron2"/>
    <dgm:cxn modelId="{60760931-420E-4EEA-BA95-930231CB5EFF}" srcId="{22E0367B-B274-4A78-9F7D-A4B918D99289}" destId="{3F5E0305-1775-4035-9DE1-F7DC50745AC1}" srcOrd="0" destOrd="0" parTransId="{C4CC3734-1D3F-4C8E-A50E-86551C5BA212}" sibTransId="{F6B6F7E8-D236-421A-89CD-3DB8D0C25557}"/>
    <dgm:cxn modelId="{B1BA4332-493F-40C5-B89F-A750FE49EF16}" srcId="{3E9E06AB-352F-4D98-9BE6-EF8AC1F1EAE4}" destId="{491EA4BF-65DD-4520-824F-2F0FDD3C5FFD}" srcOrd="1" destOrd="0" parTransId="{49AEE36C-DCEC-4B6F-91C2-A4B28D6D3A30}" sibTransId="{293C893B-59F3-45ED-9814-36616AC876E0}"/>
    <dgm:cxn modelId="{48622D5D-7B14-4C3C-8190-41646D57D83F}" type="presOf" srcId="{3817EDB9-B40E-4C20-849F-B3F13A321DFE}" destId="{FAE4545F-6171-469D-83C0-BD6C9561DD61}" srcOrd="0" destOrd="0" presId="urn:microsoft.com/office/officeart/2005/8/layout/chevron2"/>
    <dgm:cxn modelId="{87A6B666-FD60-42D9-94B2-0FC47BE137EC}" srcId="{1C45AD88-B0BA-4D37-B803-EC8A0843F3FB}" destId="{50743F8D-2E7B-40C6-AF5F-68F0A99FD140}" srcOrd="0" destOrd="0" parTransId="{C317D1E2-9485-483E-96F8-58EA090A566A}" sibTransId="{45CA0ACF-AD48-4812-8913-CAA34A70E82F}"/>
    <dgm:cxn modelId="{F0B0FA46-EF2D-41DF-90EE-C5A7863D3A59}" srcId="{3E9E06AB-352F-4D98-9BE6-EF8AC1F1EAE4}" destId="{3817EDB9-B40E-4C20-849F-B3F13A321DFE}" srcOrd="3" destOrd="0" parTransId="{499494DD-43AE-4909-8D57-ACBE62F026A9}" sibTransId="{9C1F70CD-28A2-4AA7-8C6E-6611B8A338DC}"/>
    <dgm:cxn modelId="{3703CD69-C418-4BBA-AB0E-F03422FD5B5F}" type="presOf" srcId="{3F5E0305-1775-4035-9DE1-F7DC50745AC1}" destId="{EF749B89-13A6-417C-B571-0BD97547FEDB}" srcOrd="0" destOrd="0" presId="urn:microsoft.com/office/officeart/2005/8/layout/chevron2"/>
    <dgm:cxn modelId="{B171AB4A-153A-44D4-AA46-194D347A6745}" srcId="{491EA4BF-65DD-4520-824F-2F0FDD3C5FFD}" destId="{938ACD73-5D93-4D12-B55C-498D2A27F345}" srcOrd="2" destOrd="0" parTransId="{3E42E3B8-9192-460A-93E7-6A26AAF4E958}" sibTransId="{55F4D082-0F1E-42BC-B535-EFC3E01A2464}"/>
    <dgm:cxn modelId="{851B744C-4D63-4BF6-A039-F5BE20983D79}" type="presOf" srcId="{516EE265-32FB-4F36-B2C4-ED21F0768044}" destId="{623D3255-20E1-456C-B58B-C65546350931}" srcOrd="0" destOrd="2" presId="urn:microsoft.com/office/officeart/2005/8/layout/chevron2"/>
    <dgm:cxn modelId="{AE8A6474-FBD6-4D40-8A07-E16AD9CCF62E}" type="presOf" srcId="{B08BE6E6-7492-4FF2-A5BA-F4E776074540}" destId="{0E794820-BB7A-496A-B8B8-AEDA0ECBC8D3}" srcOrd="0" destOrd="0" presId="urn:microsoft.com/office/officeart/2005/8/layout/chevron2"/>
    <dgm:cxn modelId="{2D8F6678-445F-430C-91AF-C8BA9484D63B}" srcId="{491EA4BF-65DD-4520-824F-2F0FDD3C5FFD}" destId="{B08BE6E6-7492-4FF2-A5BA-F4E776074540}" srcOrd="0" destOrd="0" parTransId="{28965F1B-21AB-49A0-81C9-8468B2D91F6E}" sibTransId="{E1AC9BDE-E4C7-4E3A-B0F8-65EF7582187C}"/>
    <dgm:cxn modelId="{D6EB2782-D7B4-464B-B143-3179022D566C}" type="presOf" srcId="{7BCB08C7-D284-48DD-B66B-92211D8C4096}" destId="{0E794820-BB7A-496A-B8B8-AEDA0ECBC8D3}" srcOrd="0" destOrd="1" presId="urn:microsoft.com/office/officeart/2005/8/layout/chevron2"/>
    <dgm:cxn modelId="{2CABD295-5351-4870-A186-0D881A58201F}" type="presOf" srcId="{184B35EC-32DB-4A08-8C1B-1C3E96AC3138}" destId="{15200700-5F77-449E-8CBC-24C66D992920}" srcOrd="0" destOrd="1" presId="urn:microsoft.com/office/officeart/2005/8/layout/chevron2"/>
    <dgm:cxn modelId="{4AE77C9A-0C15-4750-A3D7-427FF28D38BC}" type="presOf" srcId="{491EA4BF-65DD-4520-824F-2F0FDD3C5FFD}" destId="{25EC3CE8-CFE9-433B-A1E7-A8AB1363C6A6}" srcOrd="0" destOrd="0" presId="urn:microsoft.com/office/officeart/2005/8/layout/chevron2"/>
    <dgm:cxn modelId="{54B55A9B-5FE4-4A9B-A89C-12AC7BF91852}" srcId="{1C45AD88-B0BA-4D37-B803-EC8A0843F3FB}" destId="{ACC79FB1-0522-4BCE-80E0-5013074CE523}" srcOrd="5" destOrd="0" parTransId="{4EF8F9DD-1403-4BD6-9F11-3CE1E308C055}" sibTransId="{4262B1F5-5F78-474F-946E-6F68EF354462}"/>
    <dgm:cxn modelId="{12D7599F-54CB-41EC-BA38-459FE0F70B82}" srcId="{9FE3CC28-C5DF-4FAF-B0EF-4285072CE433}" destId="{184B35EC-32DB-4A08-8C1B-1C3E96AC3138}" srcOrd="1" destOrd="0" parTransId="{DDC3134C-5C06-4E4C-8EE6-D358D283108E}" sibTransId="{2ECE891E-4F6B-4D94-B936-B49D16750662}"/>
    <dgm:cxn modelId="{FF0F5EB0-2385-4621-A764-8FED966C57A7}" srcId="{3E9E06AB-352F-4D98-9BE6-EF8AC1F1EAE4}" destId="{E05122B0-9A88-4035-B9B6-D9F8410ADA26}" srcOrd="5" destOrd="0" parTransId="{EA4F393C-BD85-4FF0-AB8E-7CA0F233ED6A}" sibTransId="{46C689E5-573F-44E2-B35B-AAC1A57D2FE2}"/>
    <dgm:cxn modelId="{3DE05BB2-DFEC-45FE-B99C-27288AE42D3F}" type="presOf" srcId="{938ACD73-5D93-4D12-B55C-498D2A27F345}" destId="{0E794820-BB7A-496A-B8B8-AEDA0ECBC8D3}" srcOrd="0" destOrd="2" presId="urn:microsoft.com/office/officeart/2005/8/layout/chevron2"/>
    <dgm:cxn modelId="{EB2B23B3-A52D-4F18-B671-59EBC34A8E3C}" srcId="{3E9E06AB-352F-4D98-9BE6-EF8AC1F1EAE4}" destId="{1C45AD88-B0BA-4D37-B803-EC8A0843F3FB}" srcOrd="2" destOrd="0" parTransId="{9BA2A8D9-511E-4523-86F4-2D6EFE72E0DC}" sibTransId="{DBB6CA6D-F486-48E6-ABC3-50BF0CA5D42C}"/>
    <dgm:cxn modelId="{E61754B5-FF6C-4815-9EC3-EFABA52D6D3F}" srcId="{1C45AD88-B0BA-4D37-B803-EC8A0843F3FB}" destId="{516EE265-32FB-4F36-B2C4-ED21F0768044}" srcOrd="2" destOrd="0" parTransId="{65A33376-C519-4BB3-81A4-A2A3E1A75796}" sibTransId="{042E5FA2-A089-447B-9FF4-275EC1D08C47}"/>
    <dgm:cxn modelId="{F2FAEDB7-1679-4E7F-8D9F-4AAA1E6A374E}" srcId="{9FE3CC28-C5DF-4FAF-B0EF-4285072CE433}" destId="{9EC6A5D5-FAB8-47F4-BE25-DF4998DA7C5C}" srcOrd="0" destOrd="0" parTransId="{35E92B75-194B-452C-84E5-F8734DA1E812}" sibTransId="{A82C65F2-14BB-425D-B4E9-CAAFF70435B6}"/>
    <dgm:cxn modelId="{D20685C5-7AD9-470B-9008-0C25397BFF96}" type="presOf" srcId="{1C45AD88-B0BA-4D37-B803-EC8A0843F3FB}" destId="{CC813267-E6A3-42FB-90FC-7959C8FDF91D}" srcOrd="0" destOrd="0" presId="urn:microsoft.com/office/officeart/2005/8/layout/chevron2"/>
    <dgm:cxn modelId="{BC96EFC5-83F2-4AD8-9E23-29B7DFD57517}" srcId="{3817EDB9-B40E-4C20-849F-B3F13A321DFE}" destId="{5021DD85-8787-4B1D-968F-15D7285A6AF2}" srcOrd="1" destOrd="0" parTransId="{96F50F95-540E-47E9-B25C-9FBDAF0DB3C1}" sibTransId="{066ABE6D-DA3F-484E-83E0-1DED016316C6}"/>
    <dgm:cxn modelId="{89576CC9-154F-4DF9-A88A-DEBBE7F58098}" type="presOf" srcId="{22E0367B-B274-4A78-9F7D-A4B918D99289}" destId="{1CBC39A3-611B-4D6D-BFCD-6BE7DB85D332}" srcOrd="0" destOrd="0" presId="urn:microsoft.com/office/officeart/2005/8/layout/chevron2"/>
    <dgm:cxn modelId="{E48CDCCC-A22C-4724-A9A6-33ACBE8EF755}" type="presOf" srcId="{5021DD85-8787-4B1D-968F-15D7285A6AF2}" destId="{33C31388-9539-425D-ADFE-162F8781DFBA}" srcOrd="0" destOrd="1" presId="urn:microsoft.com/office/officeart/2005/8/layout/chevron2"/>
    <dgm:cxn modelId="{170E67D0-9A96-4417-8A34-C27CDD96CF92}" type="presOf" srcId="{50743F8D-2E7B-40C6-AF5F-68F0A99FD140}" destId="{623D3255-20E1-456C-B58B-C65546350931}" srcOrd="0" destOrd="0" presId="urn:microsoft.com/office/officeart/2005/8/layout/chevron2"/>
    <dgm:cxn modelId="{6902B0E5-C122-41A5-92B3-675975126CF8}" srcId="{3E9E06AB-352F-4D98-9BE6-EF8AC1F1EAE4}" destId="{22E0367B-B274-4A78-9F7D-A4B918D99289}" srcOrd="0" destOrd="0" parTransId="{AD45C7A3-7625-459D-B476-4BB93EC2632E}" sibTransId="{7D9C0EC4-873C-4FD4-A42E-CB30D96385A5}"/>
    <dgm:cxn modelId="{10D370F2-55E0-4CE8-8C51-9E7FCC338E0E}" type="presOf" srcId="{C932AA31-DAEC-4C59-87E7-AD38586098C3}" destId="{BD903543-A712-4AED-8CB7-B9F8F9EBE0E4}" srcOrd="0" destOrd="0" presId="urn:microsoft.com/office/officeart/2005/8/layout/chevron2"/>
    <dgm:cxn modelId="{4644F0F2-BD22-4DAB-A039-A1ADA804B6F4}" type="presOf" srcId="{9FE3CC28-C5DF-4FAF-B0EF-4285072CE433}" destId="{62782D3B-EA17-446D-B687-438307C99143}" srcOrd="0" destOrd="0" presId="urn:microsoft.com/office/officeart/2005/8/layout/chevron2"/>
    <dgm:cxn modelId="{DDC6A4F6-E66D-41BD-9B51-51ED7AA65BFD}" type="presOf" srcId="{3BD9E46E-4F52-4C5F-8196-FF63AF697462}" destId="{623D3255-20E1-456C-B58B-C65546350931}" srcOrd="0" destOrd="3" presId="urn:microsoft.com/office/officeart/2005/8/layout/chevron2"/>
    <dgm:cxn modelId="{F2924BF8-2A3F-4AF9-90EE-727972208B21}" srcId="{3817EDB9-B40E-4C20-849F-B3F13A321DFE}" destId="{1CDEAD0D-40D6-4B3F-AD00-93689AC08C55}" srcOrd="0" destOrd="0" parTransId="{F0A291FA-BE2C-4596-8A16-36413AB75C32}" sibTransId="{2B4590BF-EFFA-4930-9961-6E8D4B3AEFFA}"/>
    <dgm:cxn modelId="{AFCBDFFA-69E6-466D-BAAB-142917BF07F8}" srcId="{E05122B0-9A88-4035-B9B6-D9F8410ADA26}" destId="{C932AA31-DAEC-4C59-87E7-AD38586098C3}" srcOrd="0" destOrd="0" parTransId="{F7FDC690-0FA8-47C7-A295-D83D9C47BF66}" sibTransId="{758CCDB8-15C8-4033-BD78-F7852EE31294}"/>
    <dgm:cxn modelId="{B270B33A-D020-4884-B27B-CFBA050400BB}" type="presParOf" srcId="{E68A95E8-315F-403A-B332-9717A4DD7073}" destId="{54F94FF7-2A44-4D0B-8C58-F8F575F9DFC5}" srcOrd="0" destOrd="0" presId="urn:microsoft.com/office/officeart/2005/8/layout/chevron2"/>
    <dgm:cxn modelId="{B28D2DF1-53A5-409A-BA85-E32088079CD2}" type="presParOf" srcId="{54F94FF7-2A44-4D0B-8C58-F8F575F9DFC5}" destId="{1CBC39A3-611B-4D6D-BFCD-6BE7DB85D332}" srcOrd="0" destOrd="0" presId="urn:microsoft.com/office/officeart/2005/8/layout/chevron2"/>
    <dgm:cxn modelId="{0E472332-0F6D-4E4E-A832-702EC03CBAFD}" type="presParOf" srcId="{54F94FF7-2A44-4D0B-8C58-F8F575F9DFC5}" destId="{EF749B89-13A6-417C-B571-0BD97547FEDB}" srcOrd="1" destOrd="0" presId="urn:microsoft.com/office/officeart/2005/8/layout/chevron2"/>
    <dgm:cxn modelId="{8A3D83E2-3A88-44C5-8CEB-71623CE02777}" type="presParOf" srcId="{E68A95E8-315F-403A-B332-9717A4DD7073}" destId="{2D62317A-E1A8-4514-BFCC-EC16CA9C1BB5}" srcOrd="1" destOrd="0" presId="urn:microsoft.com/office/officeart/2005/8/layout/chevron2"/>
    <dgm:cxn modelId="{4A4A2B9C-DA3B-4969-A3B1-E9E99E5F102A}" type="presParOf" srcId="{E68A95E8-315F-403A-B332-9717A4DD7073}" destId="{6F178BBE-925C-4CE3-8113-8E3714D7BB16}" srcOrd="2" destOrd="0" presId="urn:microsoft.com/office/officeart/2005/8/layout/chevron2"/>
    <dgm:cxn modelId="{B8839981-FF83-45D8-9717-647CB632AF4A}" type="presParOf" srcId="{6F178BBE-925C-4CE3-8113-8E3714D7BB16}" destId="{25EC3CE8-CFE9-433B-A1E7-A8AB1363C6A6}" srcOrd="0" destOrd="0" presId="urn:microsoft.com/office/officeart/2005/8/layout/chevron2"/>
    <dgm:cxn modelId="{1B2E2823-B68A-42F6-AC27-E1723CEAFF3C}" type="presParOf" srcId="{6F178BBE-925C-4CE3-8113-8E3714D7BB16}" destId="{0E794820-BB7A-496A-B8B8-AEDA0ECBC8D3}" srcOrd="1" destOrd="0" presId="urn:microsoft.com/office/officeart/2005/8/layout/chevron2"/>
    <dgm:cxn modelId="{848F777C-B605-4603-8A78-31323EE4AF2A}" type="presParOf" srcId="{E68A95E8-315F-403A-B332-9717A4DD7073}" destId="{D75FD77E-078E-44C0-AB6B-4BE9DD1F7FB1}" srcOrd="3" destOrd="0" presId="urn:microsoft.com/office/officeart/2005/8/layout/chevron2"/>
    <dgm:cxn modelId="{5FC9DE5C-B9C0-4CD0-AFB3-ADAABCEA37B5}" type="presParOf" srcId="{E68A95E8-315F-403A-B332-9717A4DD7073}" destId="{F13ABC40-B836-425C-A791-42D6C5822E4F}" srcOrd="4" destOrd="0" presId="urn:microsoft.com/office/officeart/2005/8/layout/chevron2"/>
    <dgm:cxn modelId="{2097B324-5807-4100-9D7B-4A5DB8E68E3E}" type="presParOf" srcId="{F13ABC40-B836-425C-A791-42D6C5822E4F}" destId="{CC813267-E6A3-42FB-90FC-7959C8FDF91D}" srcOrd="0" destOrd="0" presId="urn:microsoft.com/office/officeart/2005/8/layout/chevron2"/>
    <dgm:cxn modelId="{114263A4-E914-4489-96C7-FD4787E60BE5}" type="presParOf" srcId="{F13ABC40-B836-425C-A791-42D6C5822E4F}" destId="{623D3255-20E1-456C-B58B-C65546350931}" srcOrd="1" destOrd="0" presId="urn:microsoft.com/office/officeart/2005/8/layout/chevron2"/>
    <dgm:cxn modelId="{7BC7B79C-92BE-4A6F-AC63-F372E37E68B3}" type="presParOf" srcId="{E68A95E8-315F-403A-B332-9717A4DD7073}" destId="{342A220A-EC90-48EB-9AAC-AAB431F771A7}" srcOrd="5" destOrd="0" presId="urn:microsoft.com/office/officeart/2005/8/layout/chevron2"/>
    <dgm:cxn modelId="{938A5952-0729-4C3F-8C07-9A116C870BDA}" type="presParOf" srcId="{E68A95E8-315F-403A-B332-9717A4DD7073}" destId="{B5F6C6CF-8349-498F-A9E6-9FB984375A53}" srcOrd="6" destOrd="0" presId="urn:microsoft.com/office/officeart/2005/8/layout/chevron2"/>
    <dgm:cxn modelId="{2A104546-D226-4CFB-BD61-A206CB1C674F}" type="presParOf" srcId="{B5F6C6CF-8349-498F-A9E6-9FB984375A53}" destId="{FAE4545F-6171-469D-83C0-BD6C9561DD61}" srcOrd="0" destOrd="0" presId="urn:microsoft.com/office/officeart/2005/8/layout/chevron2"/>
    <dgm:cxn modelId="{4F5D803A-40AD-48DC-A4C2-221FFD1A2EF5}" type="presParOf" srcId="{B5F6C6CF-8349-498F-A9E6-9FB984375A53}" destId="{33C31388-9539-425D-ADFE-162F8781DFBA}" srcOrd="1" destOrd="0" presId="urn:microsoft.com/office/officeart/2005/8/layout/chevron2"/>
    <dgm:cxn modelId="{D8FBFBED-A822-4D14-B0C9-F46018A53421}" type="presParOf" srcId="{E68A95E8-315F-403A-B332-9717A4DD7073}" destId="{1DFD8D3A-62F1-44F2-95C9-829C3C43930B}" srcOrd="7" destOrd="0" presId="urn:microsoft.com/office/officeart/2005/8/layout/chevron2"/>
    <dgm:cxn modelId="{260F7F98-03A3-4D54-AE05-8FE18399A252}" type="presParOf" srcId="{E68A95E8-315F-403A-B332-9717A4DD7073}" destId="{F7418700-3208-483F-ACAF-07183F93E869}" srcOrd="8" destOrd="0" presId="urn:microsoft.com/office/officeart/2005/8/layout/chevron2"/>
    <dgm:cxn modelId="{29D62CE6-5AA5-44AF-B4B6-B249481C1337}" type="presParOf" srcId="{F7418700-3208-483F-ACAF-07183F93E869}" destId="{62782D3B-EA17-446D-B687-438307C99143}" srcOrd="0" destOrd="0" presId="urn:microsoft.com/office/officeart/2005/8/layout/chevron2"/>
    <dgm:cxn modelId="{CAA97F4E-F1C2-4D68-AE35-6E9EB9F37DDC}" type="presParOf" srcId="{F7418700-3208-483F-ACAF-07183F93E869}" destId="{15200700-5F77-449E-8CBC-24C66D992920}" srcOrd="1" destOrd="0" presId="urn:microsoft.com/office/officeart/2005/8/layout/chevron2"/>
    <dgm:cxn modelId="{A3311AE4-C1AB-447E-9DF0-A86E857CEDC7}" type="presParOf" srcId="{E68A95E8-315F-403A-B332-9717A4DD7073}" destId="{EE15DF18-15C0-4C86-9E89-F4C403E6DE83}" srcOrd="9" destOrd="0" presId="urn:microsoft.com/office/officeart/2005/8/layout/chevron2"/>
    <dgm:cxn modelId="{05C3A6BD-6029-4288-9A44-AA8FAB41C29B}" type="presParOf" srcId="{E68A95E8-315F-403A-B332-9717A4DD7073}" destId="{9AC59DFA-EEE7-47BA-A46F-03BAB63A06F4}" srcOrd="10" destOrd="0" presId="urn:microsoft.com/office/officeart/2005/8/layout/chevron2"/>
    <dgm:cxn modelId="{DA88966C-740E-4E04-8B77-A3F1E1045440}" type="presParOf" srcId="{9AC59DFA-EEE7-47BA-A46F-03BAB63A06F4}" destId="{E7F6C4B5-E71F-4F7C-A6E0-E4C6035E9A46}" srcOrd="0" destOrd="0" presId="urn:microsoft.com/office/officeart/2005/8/layout/chevron2"/>
    <dgm:cxn modelId="{4FD0B799-683F-4AD8-939C-138ED04C1E58}" type="presParOf" srcId="{9AC59DFA-EEE7-47BA-A46F-03BAB63A06F4}" destId="{BD903543-A712-4AED-8CB7-B9F8F9EBE0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CF0BD-1FC6-4716-8597-282127E9A696}" type="doc">
      <dgm:prSet loTypeId="urn:microsoft.com/office/officeart/2005/8/layout/hProcess9" loCatId="process" qsTypeId="urn:microsoft.com/office/officeart/2005/8/quickstyle/3d2#2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83827AD0-E9AD-4C6F-B1D5-0C30BDFBAFC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uk-UA" sz="1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 Знижується кількість отримуваної дитиною інформації і змінюється її якість.</a:t>
          </a:r>
        </a:p>
      </dgm:t>
    </dgm:pt>
    <dgm:pt modelId="{EA04B206-24C2-4E2A-A27C-3D1A1FAAF885}" type="parTrans" cxnId="{6E17AD77-F2D9-49EA-B2B9-ADDEF414F78C}">
      <dgm:prSet/>
      <dgm:spPr/>
      <dgm:t>
        <a:bodyPr/>
        <a:lstStyle/>
        <a:p>
          <a:endParaRPr lang="uk-UA"/>
        </a:p>
      </dgm:t>
    </dgm:pt>
    <dgm:pt modelId="{F0C63A03-4F6D-4E65-B8AE-D6A783AC60D3}" type="sibTrans" cxnId="{6E17AD77-F2D9-49EA-B2B9-ADDEF414F78C}">
      <dgm:prSet/>
      <dgm:spPr/>
      <dgm:t>
        <a:bodyPr/>
        <a:lstStyle/>
        <a:p>
          <a:endParaRPr lang="uk-UA"/>
        </a:p>
      </dgm:t>
    </dgm:pt>
    <dgm:pt modelId="{F4DE17D9-7662-4CA1-9F14-44B0F689909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uk-UA" sz="1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Скорочення зорових відчуттів обмежує можливості формування образів пам'яті і уяви.</a:t>
          </a:r>
        </a:p>
      </dgm:t>
    </dgm:pt>
    <dgm:pt modelId="{A402D0A2-2367-41EA-A35C-1AF7B9BFB721}" type="parTrans" cxnId="{70BB59F3-77F3-4567-8BD6-96C90F464A9F}">
      <dgm:prSet/>
      <dgm:spPr/>
      <dgm:t>
        <a:bodyPr/>
        <a:lstStyle/>
        <a:p>
          <a:endParaRPr lang="uk-UA"/>
        </a:p>
      </dgm:t>
    </dgm:pt>
    <dgm:pt modelId="{06C7DDB9-E89E-4206-9044-90E629DD8641}" type="sibTrans" cxnId="{70BB59F3-77F3-4567-8BD6-96C90F464A9F}">
      <dgm:prSet/>
      <dgm:spPr/>
      <dgm:t>
        <a:bodyPr/>
        <a:lstStyle/>
        <a:p>
          <a:endParaRPr lang="uk-UA"/>
        </a:p>
      </dgm:t>
    </dgm:pt>
    <dgm:pt modelId="{730305CF-C131-4B80-89A6-4917343B8E1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000" b="1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Специфічність</a:t>
          </a:r>
          <a:r>
            <a:rPr lang="ru-RU" sz="1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</a:t>
          </a:r>
          <a:r>
            <a:rPr lang="ru-RU" sz="1000" b="1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формування</a:t>
          </a:r>
          <a:r>
            <a:rPr lang="ru-RU" sz="1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</a:t>
          </a:r>
          <a:r>
            <a:rPr lang="ru-RU" sz="1000" b="1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психологічних</a:t>
          </a:r>
          <a:r>
            <a:rPr lang="ru-RU" sz="1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систем, </a:t>
          </a:r>
          <a:r>
            <a:rPr lang="ru-RU" sz="1000" b="1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їх</a:t>
          </a:r>
          <a:r>
            <a:rPr lang="ru-RU" sz="1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структур і </a:t>
          </a:r>
          <a:r>
            <a:rPr lang="ru-RU" sz="1000" b="1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зв'язків</a:t>
          </a:r>
          <a:r>
            <a:rPr lang="ru-RU" sz="1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.</a:t>
          </a:r>
          <a:endParaRPr lang="uk-UA" sz="1000" b="1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  <a:cs typeface="Arial" pitchFamily="34" charset="0"/>
          </a:endParaRPr>
        </a:p>
      </dgm:t>
    </dgm:pt>
    <dgm:pt modelId="{08E17580-51FC-4385-9905-B0B99AC62A62}" type="parTrans" cxnId="{0EF608F6-76B6-422D-8D6E-55F9ABEC89F5}">
      <dgm:prSet/>
      <dgm:spPr/>
      <dgm:t>
        <a:bodyPr/>
        <a:lstStyle/>
        <a:p>
          <a:endParaRPr lang="uk-UA"/>
        </a:p>
      </dgm:t>
    </dgm:pt>
    <dgm:pt modelId="{FDFE5B70-94B1-4DF4-91CF-0A15216FEC3B}" type="sibTrans" cxnId="{0EF608F6-76B6-422D-8D6E-55F9ABEC89F5}">
      <dgm:prSet/>
      <dgm:spPr/>
      <dgm:t>
        <a:bodyPr/>
        <a:lstStyle/>
        <a:p>
          <a:endParaRPr lang="uk-UA"/>
        </a:p>
      </dgm:t>
    </dgm:pt>
    <dgm:pt modelId="{DBD07DAC-45AA-444C-94DF-9C8D9524C6E4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uk-UA" sz="1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Відбуваються якісні зміни системи взаємодії аналізаторів, виникають специфічні особливості в процесі формування образів, понять, мовлення, в співвідношенні образного і понятійного мислення, орієнтування в просторі і т. д</a:t>
          </a:r>
        </a:p>
      </dgm:t>
    </dgm:pt>
    <dgm:pt modelId="{8B19D7F9-FEB4-40DC-8A59-557492AD1EF9}" type="parTrans" cxnId="{A4518099-0F90-4C7E-AD86-D088E9B5C969}">
      <dgm:prSet/>
      <dgm:spPr/>
      <dgm:t>
        <a:bodyPr/>
        <a:lstStyle/>
        <a:p>
          <a:endParaRPr lang="uk-UA"/>
        </a:p>
      </dgm:t>
    </dgm:pt>
    <dgm:pt modelId="{ACA175B5-4926-4C5F-8D3A-B7F75E1A8AF0}" type="sibTrans" cxnId="{A4518099-0F90-4C7E-AD86-D088E9B5C969}">
      <dgm:prSet/>
      <dgm:spPr/>
      <dgm:t>
        <a:bodyPr/>
        <a:lstStyle/>
        <a:p>
          <a:endParaRPr lang="uk-UA"/>
        </a:p>
      </dgm:t>
    </dgm:pt>
    <dgm:pt modelId="{2BB9460B-CE63-4707-8590-055416F9D2C3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uk-UA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Значні зміни відбуваються у фізичному розвитку: порушується точність рухів, знижується їх інтенсивність.</a:t>
          </a:r>
        </a:p>
      </dgm:t>
    </dgm:pt>
    <dgm:pt modelId="{E29C4CCE-9714-4B04-9528-4F75C9DA7506}" type="parTrans" cxnId="{480A6FCC-3EA0-47B8-A242-B95980796B6D}">
      <dgm:prSet/>
      <dgm:spPr/>
      <dgm:t>
        <a:bodyPr/>
        <a:lstStyle/>
        <a:p>
          <a:endParaRPr lang="uk-UA"/>
        </a:p>
      </dgm:t>
    </dgm:pt>
    <dgm:pt modelId="{33BC6F02-9EC7-4F7D-A547-716B102E749E}" type="sibTrans" cxnId="{480A6FCC-3EA0-47B8-A242-B95980796B6D}">
      <dgm:prSet/>
      <dgm:spPr/>
      <dgm:t>
        <a:bodyPr/>
        <a:lstStyle/>
        <a:p>
          <a:endParaRPr lang="uk-UA"/>
        </a:p>
      </dgm:t>
    </dgm:pt>
    <dgm:pt modelId="{422113F2-F525-4985-A4D7-0C342DBC40FB}" type="pres">
      <dgm:prSet presAssocID="{000CF0BD-1FC6-4716-8597-282127E9A696}" presName="CompostProcess" presStyleCnt="0">
        <dgm:presLayoutVars>
          <dgm:dir/>
          <dgm:resizeHandles val="exact"/>
        </dgm:presLayoutVars>
      </dgm:prSet>
      <dgm:spPr/>
    </dgm:pt>
    <dgm:pt modelId="{AA4E9C16-90EA-4237-8F20-0E759582DAC2}" type="pres">
      <dgm:prSet presAssocID="{000CF0BD-1FC6-4716-8597-282127E9A696}" presName="arrow" presStyleLbl="bgShp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2D7187FB-C50A-4DB7-94A4-6E0038E40EDE}" type="pres">
      <dgm:prSet presAssocID="{000CF0BD-1FC6-4716-8597-282127E9A696}" presName="linearProcess" presStyleCnt="0"/>
      <dgm:spPr/>
    </dgm:pt>
    <dgm:pt modelId="{17FC1986-71CA-4D15-B865-3955FF6C6CF9}" type="pres">
      <dgm:prSet presAssocID="{83827AD0-E9AD-4C6F-B1D5-0C30BDFBAFC3}" presName="textNode" presStyleLbl="node1" presStyleIdx="0" presStyleCnt="5" custScaleX="77543" custScaleY="153593" custLinFactX="952" custLinFactNeighborX="100000" custLinFactNeighborY="4977">
        <dgm:presLayoutVars>
          <dgm:bulletEnabled val="1"/>
        </dgm:presLayoutVars>
      </dgm:prSet>
      <dgm:spPr/>
    </dgm:pt>
    <dgm:pt modelId="{11F97F6A-D4C6-4382-8D41-BDC9106E06E7}" type="pres">
      <dgm:prSet presAssocID="{F0C63A03-4F6D-4E65-B8AE-D6A783AC60D3}" presName="sibTrans" presStyleCnt="0"/>
      <dgm:spPr/>
    </dgm:pt>
    <dgm:pt modelId="{5AEF1DEE-77BF-4171-A027-0034B72ECD58}" type="pres">
      <dgm:prSet presAssocID="{F4DE17D9-7662-4CA1-9F14-44B0F6899093}" presName="textNode" presStyleLbl="node1" presStyleIdx="1" presStyleCnt="5" custScaleY="159266" custLinFactNeighborX="32392" custLinFactNeighborY="3318">
        <dgm:presLayoutVars>
          <dgm:bulletEnabled val="1"/>
        </dgm:presLayoutVars>
      </dgm:prSet>
      <dgm:spPr/>
    </dgm:pt>
    <dgm:pt modelId="{99BF0690-CB23-45CD-AE16-13BF9531E31F}" type="pres">
      <dgm:prSet presAssocID="{06C7DDB9-E89E-4206-9044-90E629DD8641}" presName="sibTrans" presStyleCnt="0"/>
      <dgm:spPr/>
    </dgm:pt>
    <dgm:pt modelId="{C61867A2-E6B2-4B95-A87E-E2BA644FB429}" type="pres">
      <dgm:prSet presAssocID="{730305CF-C131-4B80-89A6-4917343B8E15}" presName="textNode" presStyleLbl="node1" presStyleIdx="2" presStyleCnt="5" custScaleY="158428" custLinFactNeighborX="-37159" custLinFactNeighborY="1659">
        <dgm:presLayoutVars>
          <dgm:bulletEnabled val="1"/>
        </dgm:presLayoutVars>
      </dgm:prSet>
      <dgm:spPr/>
    </dgm:pt>
    <dgm:pt modelId="{50A112AF-2F0A-490C-82B8-D51127C9C0F0}" type="pres">
      <dgm:prSet presAssocID="{FDFE5B70-94B1-4DF4-91CF-0A15216FEC3B}" presName="sibTrans" presStyleCnt="0"/>
      <dgm:spPr/>
    </dgm:pt>
    <dgm:pt modelId="{204E104D-ABD1-41E9-BE9B-8B0C54238113}" type="pres">
      <dgm:prSet presAssocID="{DBD07DAC-45AA-444C-94DF-9C8D9524C6E4}" presName="textNode" presStyleLbl="node1" presStyleIdx="3" presStyleCnt="5" custScaleX="145663" custScaleY="150721" custLinFactNeighborX="-81988" custLinFactNeighborY="2765">
        <dgm:presLayoutVars>
          <dgm:bulletEnabled val="1"/>
        </dgm:presLayoutVars>
      </dgm:prSet>
      <dgm:spPr/>
    </dgm:pt>
    <dgm:pt modelId="{C0C43628-A02B-4C16-B261-6AFFDF5729B5}" type="pres">
      <dgm:prSet presAssocID="{ACA175B5-4926-4C5F-8D3A-B7F75E1A8AF0}" presName="sibTrans" presStyleCnt="0"/>
      <dgm:spPr/>
    </dgm:pt>
    <dgm:pt modelId="{8D3DE37B-80CF-4809-80BD-A2D371432ED0}" type="pres">
      <dgm:prSet presAssocID="{2BB9460B-CE63-4707-8590-055416F9D2C3}" presName="textNode" presStyleLbl="node1" presStyleIdx="4" presStyleCnt="5" custScaleY="143673" custLinFactX="-1905" custLinFactNeighborX="-100000" custLinFactNeighborY="4357">
        <dgm:presLayoutVars>
          <dgm:bulletEnabled val="1"/>
        </dgm:presLayoutVars>
      </dgm:prSet>
      <dgm:spPr/>
    </dgm:pt>
  </dgm:ptLst>
  <dgm:cxnLst>
    <dgm:cxn modelId="{5520421F-B651-4112-A09A-890C1452E8A6}" type="presOf" srcId="{DBD07DAC-45AA-444C-94DF-9C8D9524C6E4}" destId="{204E104D-ABD1-41E9-BE9B-8B0C54238113}" srcOrd="0" destOrd="0" presId="urn:microsoft.com/office/officeart/2005/8/layout/hProcess9"/>
    <dgm:cxn modelId="{09785243-1642-444D-BD7A-2032C7228032}" type="presOf" srcId="{2BB9460B-CE63-4707-8590-055416F9D2C3}" destId="{8D3DE37B-80CF-4809-80BD-A2D371432ED0}" srcOrd="0" destOrd="0" presId="urn:microsoft.com/office/officeart/2005/8/layout/hProcess9"/>
    <dgm:cxn modelId="{6E17AD77-F2D9-49EA-B2B9-ADDEF414F78C}" srcId="{000CF0BD-1FC6-4716-8597-282127E9A696}" destId="{83827AD0-E9AD-4C6F-B1D5-0C30BDFBAFC3}" srcOrd="0" destOrd="0" parTransId="{EA04B206-24C2-4E2A-A27C-3D1A1FAAF885}" sibTransId="{F0C63A03-4F6D-4E65-B8AE-D6A783AC60D3}"/>
    <dgm:cxn modelId="{2E12557F-D8F0-42D5-8795-5928A693AD8A}" type="presOf" srcId="{000CF0BD-1FC6-4716-8597-282127E9A696}" destId="{422113F2-F525-4985-A4D7-0C342DBC40FB}" srcOrd="0" destOrd="0" presId="urn:microsoft.com/office/officeart/2005/8/layout/hProcess9"/>
    <dgm:cxn modelId="{8CCE2C84-0907-489B-918D-7E8FECB575BC}" type="presOf" srcId="{730305CF-C131-4B80-89A6-4917343B8E15}" destId="{C61867A2-E6B2-4B95-A87E-E2BA644FB429}" srcOrd="0" destOrd="0" presId="urn:microsoft.com/office/officeart/2005/8/layout/hProcess9"/>
    <dgm:cxn modelId="{0F7C9C98-671B-4520-B096-2CA3F8D57CF0}" type="presOf" srcId="{F4DE17D9-7662-4CA1-9F14-44B0F6899093}" destId="{5AEF1DEE-77BF-4171-A027-0034B72ECD58}" srcOrd="0" destOrd="0" presId="urn:microsoft.com/office/officeart/2005/8/layout/hProcess9"/>
    <dgm:cxn modelId="{A4518099-0F90-4C7E-AD86-D088E9B5C969}" srcId="{000CF0BD-1FC6-4716-8597-282127E9A696}" destId="{DBD07DAC-45AA-444C-94DF-9C8D9524C6E4}" srcOrd="3" destOrd="0" parTransId="{8B19D7F9-FEB4-40DC-8A59-557492AD1EF9}" sibTransId="{ACA175B5-4926-4C5F-8D3A-B7F75E1A8AF0}"/>
    <dgm:cxn modelId="{480A6FCC-3EA0-47B8-A242-B95980796B6D}" srcId="{000CF0BD-1FC6-4716-8597-282127E9A696}" destId="{2BB9460B-CE63-4707-8590-055416F9D2C3}" srcOrd="4" destOrd="0" parTransId="{E29C4CCE-9714-4B04-9528-4F75C9DA7506}" sibTransId="{33BC6F02-9EC7-4F7D-A547-716B102E749E}"/>
    <dgm:cxn modelId="{053CE6D0-290F-4C1B-8FCA-87F99F3BA369}" type="presOf" srcId="{83827AD0-E9AD-4C6F-B1D5-0C30BDFBAFC3}" destId="{17FC1986-71CA-4D15-B865-3955FF6C6CF9}" srcOrd="0" destOrd="0" presId="urn:microsoft.com/office/officeart/2005/8/layout/hProcess9"/>
    <dgm:cxn modelId="{70BB59F3-77F3-4567-8BD6-96C90F464A9F}" srcId="{000CF0BD-1FC6-4716-8597-282127E9A696}" destId="{F4DE17D9-7662-4CA1-9F14-44B0F6899093}" srcOrd="1" destOrd="0" parTransId="{A402D0A2-2367-41EA-A35C-1AF7B9BFB721}" sibTransId="{06C7DDB9-E89E-4206-9044-90E629DD8641}"/>
    <dgm:cxn modelId="{0EF608F6-76B6-422D-8D6E-55F9ABEC89F5}" srcId="{000CF0BD-1FC6-4716-8597-282127E9A696}" destId="{730305CF-C131-4B80-89A6-4917343B8E15}" srcOrd="2" destOrd="0" parTransId="{08E17580-51FC-4385-9905-B0B99AC62A62}" sibTransId="{FDFE5B70-94B1-4DF4-91CF-0A15216FEC3B}"/>
    <dgm:cxn modelId="{23D83B64-834A-4C8C-83E9-218C2A066750}" type="presParOf" srcId="{422113F2-F525-4985-A4D7-0C342DBC40FB}" destId="{AA4E9C16-90EA-4237-8F20-0E759582DAC2}" srcOrd="0" destOrd="0" presId="urn:microsoft.com/office/officeart/2005/8/layout/hProcess9"/>
    <dgm:cxn modelId="{D3C781C5-0852-44C1-B28A-1B55F617F3EF}" type="presParOf" srcId="{422113F2-F525-4985-A4D7-0C342DBC40FB}" destId="{2D7187FB-C50A-4DB7-94A4-6E0038E40EDE}" srcOrd="1" destOrd="0" presId="urn:microsoft.com/office/officeart/2005/8/layout/hProcess9"/>
    <dgm:cxn modelId="{D31EAEC9-29F5-4072-B64D-B15961B0F2BC}" type="presParOf" srcId="{2D7187FB-C50A-4DB7-94A4-6E0038E40EDE}" destId="{17FC1986-71CA-4D15-B865-3955FF6C6CF9}" srcOrd="0" destOrd="0" presId="urn:microsoft.com/office/officeart/2005/8/layout/hProcess9"/>
    <dgm:cxn modelId="{2F6DF5E6-A191-4FA8-99BB-0B44760AAEF5}" type="presParOf" srcId="{2D7187FB-C50A-4DB7-94A4-6E0038E40EDE}" destId="{11F97F6A-D4C6-4382-8D41-BDC9106E06E7}" srcOrd="1" destOrd="0" presId="urn:microsoft.com/office/officeart/2005/8/layout/hProcess9"/>
    <dgm:cxn modelId="{36A4D25A-6205-4647-B26B-48444F5807B7}" type="presParOf" srcId="{2D7187FB-C50A-4DB7-94A4-6E0038E40EDE}" destId="{5AEF1DEE-77BF-4171-A027-0034B72ECD58}" srcOrd="2" destOrd="0" presId="urn:microsoft.com/office/officeart/2005/8/layout/hProcess9"/>
    <dgm:cxn modelId="{08D6637E-3BF9-40B2-9F6F-34D048C61452}" type="presParOf" srcId="{2D7187FB-C50A-4DB7-94A4-6E0038E40EDE}" destId="{99BF0690-CB23-45CD-AE16-13BF9531E31F}" srcOrd="3" destOrd="0" presId="urn:microsoft.com/office/officeart/2005/8/layout/hProcess9"/>
    <dgm:cxn modelId="{57B1C6D0-DE9A-48AE-96B2-21AD3A6373D8}" type="presParOf" srcId="{2D7187FB-C50A-4DB7-94A4-6E0038E40EDE}" destId="{C61867A2-E6B2-4B95-A87E-E2BA644FB429}" srcOrd="4" destOrd="0" presId="urn:microsoft.com/office/officeart/2005/8/layout/hProcess9"/>
    <dgm:cxn modelId="{C570B47A-A2AE-4FA6-9404-22B52F5F7553}" type="presParOf" srcId="{2D7187FB-C50A-4DB7-94A4-6E0038E40EDE}" destId="{50A112AF-2F0A-490C-82B8-D51127C9C0F0}" srcOrd="5" destOrd="0" presId="urn:microsoft.com/office/officeart/2005/8/layout/hProcess9"/>
    <dgm:cxn modelId="{9BEF089A-2548-4C5C-9B45-4C1170530966}" type="presParOf" srcId="{2D7187FB-C50A-4DB7-94A4-6E0038E40EDE}" destId="{204E104D-ABD1-41E9-BE9B-8B0C54238113}" srcOrd="6" destOrd="0" presId="urn:microsoft.com/office/officeart/2005/8/layout/hProcess9"/>
    <dgm:cxn modelId="{DD6A2F5E-D591-46E9-BB15-6C06231E0E5C}" type="presParOf" srcId="{2D7187FB-C50A-4DB7-94A4-6E0038E40EDE}" destId="{C0C43628-A02B-4C16-B261-6AFFDF5729B5}" srcOrd="7" destOrd="0" presId="urn:microsoft.com/office/officeart/2005/8/layout/hProcess9"/>
    <dgm:cxn modelId="{9528E451-1143-49F0-93EC-FC63F44D0DDE}" type="presParOf" srcId="{2D7187FB-C50A-4DB7-94A4-6E0038E40EDE}" destId="{8D3DE37B-80CF-4809-80BD-A2D371432ED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C39A3-611B-4D6D-BFCD-6BE7DB85D332}">
      <dsp:nvSpPr>
        <dsp:cNvPr id="0" name=""/>
        <dsp:cNvSpPr/>
      </dsp:nvSpPr>
      <dsp:spPr>
        <a:xfrm rot="5400000">
          <a:off x="-104426" y="184888"/>
          <a:ext cx="696178" cy="48732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1</a:t>
          </a:r>
          <a:r>
            <a:rPr lang="uk-UA" sz="1400" kern="1200" dirty="0"/>
            <a:t> </a:t>
          </a:r>
        </a:p>
      </dsp:txBody>
      <dsp:txXfrm rot="-5400000">
        <a:off x="1" y="324123"/>
        <a:ext cx="487324" cy="208854"/>
      </dsp:txXfrm>
    </dsp:sp>
    <dsp:sp modelId="{EF749B89-13A6-417C-B571-0BD97547FEDB}">
      <dsp:nvSpPr>
        <dsp:cNvPr id="0" name=""/>
        <dsp:cNvSpPr/>
      </dsp:nvSpPr>
      <dsp:spPr>
        <a:xfrm rot="5400000">
          <a:off x="5198446" y="-4685797"/>
          <a:ext cx="606031" cy="10028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забезпечення виконання вимог Базового компоненту дошкільної освіти,   виховання, навчання і лікування дітей з порушенням зору;</a:t>
          </a:r>
          <a:endParaRPr lang="uk-UA" sz="1300" kern="1200" dirty="0"/>
        </a:p>
      </dsp:txBody>
      <dsp:txXfrm rot="-5400000">
        <a:off x="487324" y="54909"/>
        <a:ext cx="9998691" cy="546863"/>
      </dsp:txXfrm>
    </dsp:sp>
    <dsp:sp modelId="{25EC3CE8-CFE9-433B-A1E7-A8AB1363C6A6}">
      <dsp:nvSpPr>
        <dsp:cNvPr id="0" name=""/>
        <dsp:cNvSpPr/>
      </dsp:nvSpPr>
      <dsp:spPr>
        <a:xfrm rot="5400000">
          <a:off x="-104426" y="977046"/>
          <a:ext cx="696178" cy="48732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2</a:t>
          </a:r>
          <a:r>
            <a:rPr lang="ru-RU" sz="1400" kern="1200" dirty="0"/>
            <a:t> </a:t>
          </a:r>
          <a:endParaRPr lang="uk-UA" sz="1400" kern="1200" dirty="0"/>
        </a:p>
      </dsp:txBody>
      <dsp:txXfrm rot="-5400000">
        <a:off x="1" y="1116281"/>
        <a:ext cx="487324" cy="208854"/>
      </dsp:txXfrm>
    </dsp:sp>
    <dsp:sp modelId="{0E794820-BB7A-496A-B8B8-AEDA0ECBC8D3}">
      <dsp:nvSpPr>
        <dsp:cNvPr id="0" name=""/>
        <dsp:cNvSpPr/>
      </dsp:nvSpPr>
      <dsp:spPr>
        <a:xfrm rot="5400000">
          <a:off x="5102399" y="-3923568"/>
          <a:ext cx="798124" cy="10028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8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noProof="0" dirty="0"/>
            <a:t> </a:t>
          </a:r>
          <a:r>
            <a:rPr lang="uk-UA" sz="14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модифікація навчальних програм, перерозподіл навчального матеріалу та зміна темпу його проходження, з дотриманням дидактичних вимог відповідності змісту навчання психофізичним і пізнавальним можливостям дітей;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800" kern="1200" noProof="0" dirty="0"/>
        </a:p>
      </dsp:txBody>
      <dsp:txXfrm rot="-5400000">
        <a:off x="487324" y="730468"/>
        <a:ext cx="9989314" cy="720202"/>
      </dsp:txXfrm>
    </dsp:sp>
    <dsp:sp modelId="{CC813267-E6A3-42FB-90FC-7959C8FDF91D}">
      <dsp:nvSpPr>
        <dsp:cNvPr id="0" name=""/>
        <dsp:cNvSpPr/>
      </dsp:nvSpPr>
      <dsp:spPr>
        <a:xfrm rot="5400000">
          <a:off x="-104426" y="1694865"/>
          <a:ext cx="696178" cy="48732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3</a:t>
          </a:r>
          <a:r>
            <a:rPr lang="uk-UA" sz="1400" kern="1200" dirty="0"/>
            <a:t> </a:t>
          </a:r>
        </a:p>
      </dsp:txBody>
      <dsp:txXfrm rot="-5400000">
        <a:off x="1" y="1834100"/>
        <a:ext cx="487324" cy="208854"/>
      </dsp:txXfrm>
    </dsp:sp>
    <dsp:sp modelId="{623D3255-20E1-456C-B58B-C65546350931}">
      <dsp:nvSpPr>
        <dsp:cNvPr id="0" name=""/>
        <dsp:cNvSpPr/>
      </dsp:nvSpPr>
      <dsp:spPr>
        <a:xfrm rot="5400000">
          <a:off x="5176739" y="-3126409"/>
          <a:ext cx="649446" cy="10028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 </a:t>
          </a:r>
          <a:r>
            <a:rPr lang="ru-RU" sz="14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врахування загальних, специфічних та індивідуальних особливостей розвитку дітей  дошкільного віку з порушеннями зору;</a:t>
          </a:r>
          <a:endParaRPr lang="uk-UA" sz="14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200" kern="1200" dirty="0">
            <a:latin typeface="Arial Black" panose="020B0A040201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200" kern="1200" dirty="0">
            <a:latin typeface="Arial Black" panose="020B0A04020102020204" pitchFamily="34" charset="0"/>
          </a:endParaRPr>
        </a:p>
      </dsp:txBody>
      <dsp:txXfrm rot="-5400000">
        <a:off x="487325" y="1594708"/>
        <a:ext cx="9996572" cy="586040"/>
      </dsp:txXfrm>
    </dsp:sp>
    <dsp:sp modelId="{FAE4545F-6171-469D-83C0-BD6C9561DD61}">
      <dsp:nvSpPr>
        <dsp:cNvPr id="0" name=""/>
        <dsp:cNvSpPr/>
      </dsp:nvSpPr>
      <dsp:spPr>
        <a:xfrm rot="5400000">
          <a:off x="-104426" y="2601666"/>
          <a:ext cx="696178" cy="48732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4</a:t>
          </a:r>
          <a:r>
            <a:rPr lang="uk-UA" sz="1400" kern="1200" dirty="0"/>
            <a:t> </a:t>
          </a:r>
        </a:p>
      </dsp:txBody>
      <dsp:txXfrm rot="-5400000">
        <a:off x="1" y="2740901"/>
        <a:ext cx="487324" cy="208854"/>
      </dsp:txXfrm>
    </dsp:sp>
    <dsp:sp modelId="{33C31388-9539-425D-ADFE-162F8781DFBA}">
      <dsp:nvSpPr>
        <dsp:cNvPr id="0" name=""/>
        <dsp:cNvSpPr/>
      </dsp:nvSpPr>
      <dsp:spPr>
        <a:xfrm rot="5400000">
          <a:off x="4987757" y="-2350675"/>
          <a:ext cx="1027409" cy="10028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диференційований підхід до дітей, залежно від стану їхнього зору та способів орієнтації в пізнанні навколишнього світу, включаючи застосування спеціальних форм і  методів роботи, методики індивідуально - </a:t>
          </a:r>
          <a:r>
            <a:rPr lang="uk-UA" sz="1300" kern="1200" noProof="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підгрупового</a:t>
          </a:r>
          <a:r>
            <a:rPr lang="uk-UA" sz="13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навчання, оригінальних  наочних посібників, підручників, тифлотехнічних засобів;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400" kern="1200" dirty="0"/>
        </a:p>
      </dsp:txBody>
      <dsp:txXfrm rot="-5400000">
        <a:off x="487324" y="2199912"/>
        <a:ext cx="9978121" cy="927101"/>
      </dsp:txXfrm>
    </dsp:sp>
    <dsp:sp modelId="{62782D3B-EA17-446D-B687-438307C99143}">
      <dsp:nvSpPr>
        <dsp:cNvPr id="0" name=""/>
        <dsp:cNvSpPr/>
      </dsp:nvSpPr>
      <dsp:spPr>
        <a:xfrm rot="5400000">
          <a:off x="-104426" y="3473758"/>
          <a:ext cx="696178" cy="48732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5</a:t>
          </a:r>
          <a:r>
            <a:rPr lang="uk-UA" sz="1400" kern="1200" dirty="0"/>
            <a:t> </a:t>
          </a:r>
        </a:p>
      </dsp:txBody>
      <dsp:txXfrm rot="-5400000">
        <a:off x="1" y="3612993"/>
        <a:ext cx="487324" cy="208854"/>
      </dsp:txXfrm>
    </dsp:sp>
    <dsp:sp modelId="{15200700-5F77-449E-8CBC-24C66D992920}">
      <dsp:nvSpPr>
        <dsp:cNvPr id="0" name=""/>
        <dsp:cNvSpPr/>
      </dsp:nvSpPr>
      <dsp:spPr>
        <a:xfrm rot="5400000">
          <a:off x="5066250" y="-1427652"/>
          <a:ext cx="870423" cy="10028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noProof="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комплексний (клініко-фізіологічний, психолого-педагогічний) підхід до діагностики та корекційної допомоги дітям з порушенням зору психолого-педагогічний супровід дітей з порушенням зору;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400" kern="1200" dirty="0"/>
        </a:p>
      </dsp:txBody>
      <dsp:txXfrm rot="-5400000">
        <a:off x="487325" y="3193764"/>
        <a:ext cx="9985784" cy="785441"/>
      </dsp:txXfrm>
    </dsp:sp>
    <dsp:sp modelId="{E7F6C4B5-E71F-4F7C-A6E0-E4C6035E9A46}">
      <dsp:nvSpPr>
        <dsp:cNvPr id="0" name=""/>
        <dsp:cNvSpPr/>
      </dsp:nvSpPr>
      <dsp:spPr>
        <a:xfrm rot="5400000">
          <a:off x="-104426" y="4258853"/>
          <a:ext cx="696178" cy="48732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6</a:t>
          </a:r>
          <a:r>
            <a:rPr lang="uk-UA" sz="1400" kern="1200" dirty="0"/>
            <a:t> </a:t>
          </a:r>
        </a:p>
      </dsp:txBody>
      <dsp:txXfrm rot="-5400000">
        <a:off x="1" y="4398088"/>
        <a:ext cx="487324" cy="208854"/>
      </dsp:txXfrm>
    </dsp:sp>
    <dsp:sp modelId="{BD903543-A712-4AED-8CB7-B9F8F9EBE0E4}">
      <dsp:nvSpPr>
        <dsp:cNvPr id="0" name=""/>
        <dsp:cNvSpPr/>
      </dsp:nvSpPr>
      <dsp:spPr>
        <a:xfrm rot="5400000">
          <a:off x="5109463" y="-633453"/>
          <a:ext cx="783997" cy="10028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створення офтальмологічних умов в групах, лікувальному кабінеті, та спеціального розпорядку життя, лікування, виховання і навчання, з врахуванням  інтересів, здібностей і потреб дитини.</a:t>
          </a:r>
        </a:p>
      </dsp:txBody>
      <dsp:txXfrm rot="-5400000">
        <a:off x="487324" y="4026958"/>
        <a:ext cx="9990003" cy="707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E9C16-90EA-4237-8F20-0E759582DAC2}">
      <dsp:nvSpPr>
        <dsp:cNvPr id="0" name=""/>
        <dsp:cNvSpPr/>
      </dsp:nvSpPr>
      <dsp:spPr>
        <a:xfrm>
          <a:off x="756960" y="0"/>
          <a:ext cx="8578885" cy="3881437"/>
        </a:xfrm>
        <a:prstGeom prst="rightArrow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17FC1986-71CA-4D15-B865-3955FF6C6CF9}">
      <dsp:nvSpPr>
        <dsp:cNvPr id="0" name=""/>
        <dsp:cNvSpPr/>
      </dsp:nvSpPr>
      <dsp:spPr>
        <a:xfrm>
          <a:off x="110861" y="825667"/>
          <a:ext cx="1440674" cy="238464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 Знижується кількість отримуваної дитиною інформації і змінюється її якість.</a:t>
          </a:r>
        </a:p>
      </dsp:txBody>
      <dsp:txXfrm>
        <a:off x="181189" y="895995"/>
        <a:ext cx="1300018" cy="2243990"/>
      </dsp:txXfrm>
    </dsp:sp>
    <dsp:sp modelId="{5AEF1DEE-77BF-4171-A027-0034B72ECD58}">
      <dsp:nvSpPr>
        <dsp:cNvPr id="0" name=""/>
        <dsp:cNvSpPr/>
      </dsp:nvSpPr>
      <dsp:spPr>
        <a:xfrm>
          <a:off x="1563939" y="755871"/>
          <a:ext cx="1857904" cy="247272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Скорочення зорових відчуттів обмежує можливості формування образів пам'яті і уяви.</a:t>
          </a:r>
        </a:p>
      </dsp:txBody>
      <dsp:txXfrm>
        <a:off x="1654634" y="846566"/>
        <a:ext cx="1676514" cy="2291333"/>
      </dsp:txXfrm>
    </dsp:sp>
    <dsp:sp modelId="{C61867A2-E6B2-4B95-A87E-E2BA644FB429}">
      <dsp:nvSpPr>
        <dsp:cNvPr id="0" name=""/>
        <dsp:cNvSpPr/>
      </dsp:nvSpPr>
      <dsp:spPr>
        <a:xfrm>
          <a:off x="3450129" y="736619"/>
          <a:ext cx="1857904" cy="245971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000" b="1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Специфічність</a:t>
          </a:r>
          <a:r>
            <a:rPr lang="ru-RU" sz="10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</a:t>
          </a:r>
          <a:r>
            <a:rPr lang="ru-RU" sz="1000" b="1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формування</a:t>
          </a:r>
          <a:r>
            <a:rPr lang="ru-RU" sz="10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</a:t>
          </a:r>
          <a:r>
            <a:rPr lang="ru-RU" sz="1000" b="1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психологічних</a:t>
          </a:r>
          <a:r>
            <a:rPr lang="ru-RU" sz="10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систем, </a:t>
          </a:r>
          <a:r>
            <a:rPr lang="ru-RU" sz="1000" b="1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їх</a:t>
          </a:r>
          <a:r>
            <a:rPr lang="ru-RU" sz="10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 структур і </a:t>
          </a:r>
          <a:r>
            <a:rPr lang="ru-RU" sz="1000" b="1" kern="1200" dirty="0" err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зв'язків</a:t>
          </a:r>
          <a:r>
            <a:rPr lang="ru-RU" sz="10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.</a:t>
          </a:r>
          <a:endParaRPr lang="uk-UA" sz="1000" b="1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  <a:cs typeface="Arial" pitchFamily="34" charset="0"/>
          </a:endParaRPr>
        </a:p>
      </dsp:txBody>
      <dsp:txXfrm>
        <a:off x="3540824" y="827314"/>
        <a:ext cx="1676514" cy="2278323"/>
      </dsp:txXfrm>
    </dsp:sp>
    <dsp:sp modelId="{204E104D-ABD1-41E9-BE9B-8B0C54238113}">
      <dsp:nvSpPr>
        <dsp:cNvPr id="0" name=""/>
        <dsp:cNvSpPr/>
      </dsp:nvSpPr>
      <dsp:spPr>
        <a:xfrm>
          <a:off x="5359285" y="813619"/>
          <a:ext cx="2706279" cy="234005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Відбуваються якісні зміни системи взаємодії аналізаторів, виникають специфічні особливості в процесі формування образів, понять, мовлення, в співвідношенні образного і понятійного мислення, орієнтування в просторі і т. д</a:t>
          </a:r>
        </a:p>
      </dsp:txBody>
      <dsp:txXfrm>
        <a:off x="5473517" y="927851"/>
        <a:ext cx="2477815" cy="2111592"/>
      </dsp:txXfrm>
    </dsp:sp>
    <dsp:sp modelId="{8D3DE37B-80CF-4809-80BD-A2D371432ED0}">
      <dsp:nvSpPr>
        <dsp:cNvPr id="0" name=""/>
        <dsp:cNvSpPr/>
      </dsp:nvSpPr>
      <dsp:spPr>
        <a:xfrm>
          <a:off x="8106334" y="893048"/>
          <a:ext cx="1857904" cy="223063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rPr>
            <a:t>Значні зміни відбуваються у фізичному розвитку: порушується точність рухів, знижується їх інтенсивність.</a:t>
          </a:r>
        </a:p>
      </dsp:txBody>
      <dsp:txXfrm>
        <a:off x="8197029" y="983743"/>
        <a:ext cx="1676514" cy="204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317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0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81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97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69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834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80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04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38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66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4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69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15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5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41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4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EDAA-FE75-421E-B7C5-838302EDA912}" type="datetimeFigureOut">
              <a:rPr lang="uk-UA" smtClean="0"/>
              <a:pPr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855AFF-97D2-49D7-A1EA-F99EB555EB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653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rpub.chnpu.edu.ua:8080/jspui/bitstream/123456789/8571/1/%D0%9E%D1%81%D0%BE%D0%B1%D0%BB%D0%B8%D0%B2%D0%BE%D1%81%D1%82%D1%96%20%D1%80%D0%BE%D0%B7%D0%B2%D0%B8%D1%82%D0%BA%D1%83%20%D0%B4%D1%96%D1%82%D0%B5%D0%B9%20%D0%B7%20%D0%BF%D0%BE%D1%80%D1%83%D1%88%D0%B5%D0%BD%D0%BD%D1%8F%D0%BC%D0%B8%20%D0%B7%D0%BE%D1%80%D1%83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2">
                <a:lumMod val="20000"/>
                <a:lumOff val="80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8833E16-1AC2-4E5C-BCAC-675F9030AC13}"/>
              </a:ext>
            </a:extLst>
          </p:cNvPr>
          <p:cNvSpPr txBox="1"/>
          <p:nvPr/>
        </p:nvSpPr>
        <p:spPr>
          <a:xfrm>
            <a:off x="177099" y="1717725"/>
            <a:ext cx="4938188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 модуль для професійної спільноти тифлопедагогів ЗДО ВМТГ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318D8D-6A07-4438-BFD2-872C47E174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984" y="320782"/>
            <a:ext cx="2227897" cy="2074437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E100FE-0B84-4501-BAC1-829F81141329}"/>
              </a:ext>
            </a:extLst>
          </p:cNvPr>
          <p:cNvSpPr txBox="1"/>
          <p:nvPr/>
        </p:nvSpPr>
        <p:spPr>
          <a:xfrm>
            <a:off x="7786126" y="438108"/>
            <a:ext cx="4405874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проведення: 23 серпня 2024</a:t>
            </a:r>
          </a:p>
          <a:p>
            <a:pPr algn="ctr"/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</a:t>
            </a:r>
            <a:r>
              <a:rPr lang="uk-UA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09.30</a:t>
            </a:r>
            <a:endParaRPr lang="uk-UA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проведення: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NotBox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ВДПУ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BBAAB15-AE1F-462C-B24A-051D23130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9" y="4300139"/>
            <a:ext cx="1853832" cy="2303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DF88E5-EB99-4CCE-86F3-6B9B3F44EA8E}"/>
              </a:ext>
            </a:extLst>
          </p:cNvPr>
          <p:cNvSpPr txBox="1"/>
          <p:nvPr/>
        </p:nvSpPr>
        <p:spPr>
          <a:xfrm>
            <a:off x="2258697" y="6049769"/>
            <a:ext cx="250692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Бондарчук – консультант КУ «ЦПРПП ВМР»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CE7A11-26F4-451D-83B4-71D93594FF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9" y="144942"/>
            <a:ext cx="3798551" cy="754831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898053-1E44-43EA-BD48-99A8A45BB3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30" y="1979209"/>
            <a:ext cx="2315149" cy="1187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D95F29-A42D-4804-917F-604470B45359}"/>
              </a:ext>
            </a:extLst>
          </p:cNvPr>
          <p:cNvSpPr txBox="1"/>
          <p:nvPr/>
        </p:nvSpPr>
        <p:spPr>
          <a:xfrm>
            <a:off x="2156359" y="3306830"/>
            <a:ext cx="922265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 загальних закономірностей і специфічних особливостей розвитку слабозорих дітей</a:t>
            </a:r>
          </a:p>
        </p:txBody>
      </p:sp>
    </p:spTree>
    <p:extLst>
      <p:ext uri="{BB962C8B-B14F-4D97-AF65-F5344CB8AC3E}">
        <p14:creationId xmlns:p14="http://schemas.microsoft.com/office/powerpoint/2010/main" val="420099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435" y="4023361"/>
            <a:ext cx="3214838" cy="2234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бъект 7"/>
          <p:cNvSpPr txBox="1">
            <a:spLocks/>
          </p:cNvSpPr>
          <p:nvPr/>
        </p:nvSpPr>
        <p:spPr>
          <a:xfrm>
            <a:off x="3508810" y="348160"/>
            <a:ext cx="6203082" cy="2645297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Педагог несе відповідальність не тільки за засвоєння дітьми програмного матеріалу, а й за їх емоційне благополуччя, оскільки саме воно є однією з основних умов гармонійного розвитку особистості. В умовах неблагополуччя у дитини  різко знижується розвиток таких важливих психологічних структур особистості, як самосвідомість, емоції, мотиви,  формується неправильний досвід спілкування. </a:t>
            </a:r>
          </a:p>
        </p:txBody>
      </p:sp>
      <p:sp>
        <p:nvSpPr>
          <p:cNvPr id="8" name="Объект 7"/>
          <p:cNvSpPr txBox="1">
            <a:spLocks/>
          </p:cNvSpPr>
          <p:nvPr/>
        </p:nvSpPr>
        <p:spPr>
          <a:xfrm>
            <a:off x="133950" y="3842926"/>
            <a:ext cx="6247599" cy="2702253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endParaRPr lang="uk-UA" sz="14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  <a:p>
            <a:pPr marL="0" indent="0" algn="ctr">
              <a:buClr>
                <a:srgbClr val="000000"/>
              </a:buClr>
              <a:buNone/>
            </a:pPr>
            <a:endParaRPr lang="uk-UA" sz="14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Важливо виховувати у дошкільнят  допитливість, потребу пізнавати нове, формувати пізнавальну активність. Коли педагог надає можливість дитині викласти свої міркування, відстояти свою думку, довести її, вона зростає активною, вмілою, допитливою, з розвинутою уявою. Оптимістична оцінка діяльності дітей з патологією зору вселяє в них віру в свої сили, спонукає до творчості.</a:t>
            </a:r>
          </a:p>
          <a:p>
            <a:pPr marL="0" indent="0" algn="ctr">
              <a:buClr>
                <a:srgbClr val="000000"/>
              </a:buClr>
              <a:buNone/>
            </a:pPr>
            <a:endParaRPr lang="uk-UA" sz="14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  <a:p>
            <a:pPr marL="0" indent="0" algn="ctr">
              <a:buClr>
                <a:srgbClr val="000000"/>
              </a:buClr>
              <a:buFont typeface="Wingdings 3" charset="2"/>
              <a:buNone/>
            </a:pPr>
            <a:endParaRPr lang="uk-UA" sz="14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  <a:p>
            <a:pPr marL="0" indent="0" algn="ctr">
              <a:buClr>
                <a:srgbClr val="000000"/>
              </a:buClr>
              <a:buFont typeface="Wingdings 3" charset="2"/>
              <a:buNone/>
            </a:pPr>
            <a:endParaRPr lang="uk-UA" sz="1400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94" y="434796"/>
            <a:ext cx="2931294" cy="22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E1EBA-9044-47B5-BB65-EB899C06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583002" cy="57912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8C12FD-1CBB-4025-856B-90983BA6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1527048"/>
            <a:ext cx="10113264" cy="43342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uk-UA" sz="8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Синьова</a:t>
            </a:r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Є.П. Актуальні питання соціальної адаптації осіб з глибокими порушеннями зору // Інвалід і суспільство : проблеми інтеграції: Збірник. - Вип.1. - К., 1995.</a:t>
            </a:r>
          </a:p>
          <a:p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uk-UA" sz="8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Синьова</a:t>
            </a:r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Євгенія Павлівна, Федоренко Світлана Володимирівна Тифлопедагогіка: Підручник для студентів вищих навчальних закладів//  – К.: НПУ імені М.П. Драгоманова, 2018. - 325с.</a:t>
            </a:r>
          </a:p>
          <a:p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8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Прохоренко</a:t>
            </a:r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Л.І., Гребенюк Т.М. та ін. Особливості розвитку дітей дошкільного віку з порушеннями зору// Навчально – методичний посібник,    К., Педагогічна думка, 2012. </a:t>
            </a:r>
          </a:p>
          <a:p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</a:t>
            </a:r>
            <a:r>
              <a:rPr lang="uk-UA" sz="8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Національний університет "Чернігівський колегіум" імені </a:t>
            </a:r>
            <a:r>
              <a:rPr lang="uk-UA" sz="80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Т.Г.Шевченка</a:t>
            </a:r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uk-UA" sz="8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http://erpub.chnpu.edu.ua › </a:t>
            </a:r>
            <a:r>
              <a:rPr lang="uk-UA" sz="80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jspui</a:t>
            </a:r>
            <a:r>
              <a:rPr lang="uk-UA" sz="8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› </a:t>
            </a:r>
            <a:r>
              <a:rPr lang="uk-UA" sz="80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bitstream</a:t>
            </a:r>
            <a:r>
              <a:rPr lang="uk-UA" sz="8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› Ос...</a:t>
            </a:r>
            <a:endParaRPr lang="uk-UA" sz="8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ОГ Платонова · 2019 — Корекції в процесі розвитку </a:t>
            </a:r>
          </a:p>
          <a:p>
            <a:endParaRPr lang="uk-UA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23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11" y="860268"/>
            <a:ext cx="6668688" cy="50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342" y="600619"/>
            <a:ext cx="8596668" cy="1320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Нормативно- правова база інклюзивного навчання та спеціальних  дошкільних закладів освіти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0309" y="1988796"/>
            <a:ext cx="10124975" cy="4351338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fontScale="85000" lnSpcReduction="20000"/>
          </a:bodyPr>
          <a:lstStyle/>
          <a:p>
            <a:pPr algn="just">
              <a:spcAft>
                <a:spcPts val="0"/>
              </a:spcAft>
            </a:pP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«Про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05.06.2024р.</a:t>
            </a:r>
          </a:p>
          <a:p>
            <a:pPr algn="just">
              <a:spcAft>
                <a:spcPts val="0"/>
              </a:spcAft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компонент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дошкільної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наказ № 33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12.01.2021р.</a:t>
            </a: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МОН № 1/9-235  від 10.04.2019 р. «Щодо порядку зарахування дітей до інклюзивних та спеціальних груп закладів дошкільної освіти»</a:t>
            </a: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МОН № 1/9-691 від 13.11.2018 р. «Щодо організації діяльності інклюзивних груп у закладах дошкільної освіти»</a:t>
            </a: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МОН, МОЗ № 240/165 від 27.03.2006 р., зареєстрований в Міністерстві юстиції України 11.04.2006 за № 414/12288 «Про затвердження Порядку комплектування дошкільних навчальних закладів (груп) компенсуючого типу»</a:t>
            </a: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МОН № 609 від 08.06.2018 р. «</a:t>
            </a:r>
            <a:r>
              <a:rPr lang="uk-UA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Пpo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освіти»</a:t>
            </a:r>
            <a:endParaRPr lang="uk-UA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МОН №128 від 20.02.2002 р. «Про затвердження нормативів наповнюваності груп дошкільних навчальних закладів (ясел-садків) компенсуючого типу, класів спеціальних загальноосвітніх шкіл (шкіл-інтернатів), груп    подовженого дня і виховних груп загальноосвітніх навчальних закладів усіх типів та Порядку поділу класів на групи при вивченні      окремих предметів у загальноосвітніх навчальних закладах»</a:t>
            </a:r>
          </a:p>
          <a:p>
            <a:pPr algn="just">
              <a:spcAft>
                <a:spcPts val="0"/>
              </a:spcAft>
            </a:pPr>
            <a:endParaRPr lang="uk-UA" sz="1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6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5262" y="1927066"/>
            <a:ext cx="10101473" cy="4552111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умов для своєчасного, повноцінного і гармонійного розвитку кожної  дитини, з метою виховання ініціативної, творчої особистості;</a:t>
            </a: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залучення дітей до основних складових людської культури – рідної мови, традицій, звичаїв, праці, мистецтва, моралі та ін.;</a:t>
            </a: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виховання активного пізнавального, морального та естетичного ставлення до навколишнього світу – до явищ природи, предметів побуту, до людей, до власної особи;</a:t>
            </a: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формування у дітей сенсорного (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перцептивного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досвіду, на основі активізації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полісенсорного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сприймання, адже зорове сприймання завжди здійснюється у взаємозв’язку з   іншими видами відчуттів (слух, дотик, нюх, смак та ін.);</a:t>
            </a: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забезпечення кваліфікованої турботи про зміцнення і збереження фізичного і психічного здоров’я дітей з порушеним зором, формування основ здорового способу життя;</a:t>
            </a: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створення в спеціальному закладі дошкільної освіти та в сім’ї умов для оволодіння дітьми   морально-етичними нормами, культурою поведінки і спілкування, способами попередження та розв’язування конфліктних ситуацій;</a:t>
            </a: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спільно з сім’єю дбати про те, щоб кожна дитина зростала вихованою, чемною, любила   своїх батьків, родину, друзів, рідну країну.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48884" y="538162"/>
            <a:ext cx="8596668" cy="1320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Основн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завданнями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спеціального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закладу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дошкільної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освіти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для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дітей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з порушеннями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зору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: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2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24931" cy="1320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Основні принципи організації корекційно-педагогічного та освітнього процесів у спеціалізованому закладі:</a:t>
            </a:r>
          </a:p>
        </p:txBody>
      </p:sp>
      <p:graphicFrame>
        <p:nvGraphicFramePr>
          <p:cNvPr id="6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83255"/>
              </p:ext>
            </p:extLst>
          </p:nvPr>
        </p:nvGraphicFramePr>
        <p:xfrm>
          <a:off x="838200" y="1825625"/>
          <a:ext cx="10515600" cy="485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47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Особливості корекційної роботи з дітьми з порушеннями зору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45979" y="1812755"/>
            <a:ext cx="6649895" cy="1809965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Всі знання, які отримують дошкільнята, всі методи та прийоми, які використовує у освітньому процесі педагог, мають не тільки сприяти збагаченню дітей знаннями, а й виправленню вад, які виникають у дітей внаслідок глибокого порушення зору. Корекційна спрямованість навчання становить суть освітньо-виховного процесу в спеціалізованому закладі.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944" y="3946919"/>
            <a:ext cx="3561790" cy="2309502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sym typeface="Arial"/>
              </a:rPr>
              <a:t> </a:t>
            </a: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Корекція в тифлопедагогіці визначається як система педагогічних заходів, спрямованих на подолання недоліків психічного та фізичного розвитку дітей з порушеннями зору.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02880" y="3850105"/>
            <a:ext cx="4090737" cy="2290812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Компенсація ж — це відновлення утраченого чи порушеного зору в результаті перебудови функціональних особливостей організму.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486" y="4150131"/>
            <a:ext cx="2627604" cy="1883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78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Порушення зору викликають відхилення у всіх видах пізнавальної діяльності. </a:t>
            </a:r>
          </a:p>
        </p:txBody>
      </p:sp>
      <p:graphicFrame>
        <p:nvGraphicFramePr>
          <p:cNvPr id="4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017772"/>
              </p:ext>
            </p:extLst>
          </p:nvPr>
        </p:nvGraphicFramePr>
        <p:xfrm>
          <a:off x="677863" y="2160588"/>
          <a:ext cx="10092806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97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967" y="278867"/>
            <a:ext cx="952897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Педагогічне керівництво пізнавальною діяльністю дітей з порушенням зору  в процесі корекційного </a:t>
            </a:r>
            <a:r>
              <a:rPr lang="uk-UA" sz="280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навчання вимагає: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199" y="1715027"/>
            <a:ext cx="6515501" cy="1543217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lnSpcReduction="10000"/>
          </a:bodyPr>
          <a:lstStyle/>
          <a:p>
            <a:pPr marL="0" lvl="0" indent="0">
              <a:buClr>
                <a:srgbClr val="000000"/>
              </a:buClr>
              <a:buNone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   Знання та врахування психофізичних особливостей кожної дитини, а саме: </a:t>
            </a:r>
          </a:p>
          <a:p>
            <a:pPr marL="0" lvl="0" indent="0">
              <a:buClr>
                <a:srgbClr val="000000"/>
              </a:buClr>
              <a:buNone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діагнозу  захворювання органу зору, гостроти центрального зору, поля зору, стану фіксації, характеру зору, можливого зорового навантаження, характеру вторинних та супутніх порушень.</a:t>
            </a: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838200" y="5089772"/>
            <a:ext cx="6515500" cy="1543217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• розміщення ігрового та дидактичного матеріалу – на рівні очей, на регламентованій  для кожної дитини відстані;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• постійне чергування видів діяльності на полісенсорній основі, із залученням усіх  збережених аналізаторів.</a:t>
            </a: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838199" y="3256868"/>
            <a:ext cx="6515500" cy="1720931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Дотримання режиму охорони зору :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забезпечення оптимального освітлення приміщення: 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для короткозорих дітей рекомендується освітлення 500 люкс та вище;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 для дітей із захворюванням заломлюючих ділянок  зорового апарату, рогівки та кришталика – низьке, 80-100 люкс; 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sz="1400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дітей із світло боязкість знайомлять з об’єктами в захищеному від яскравого світла місці;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110" y="1915427"/>
            <a:ext cx="3060457" cy="2225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110" y="4257969"/>
            <a:ext cx="3060457" cy="2148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91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98186" cy="7571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Особливості роботи із слабозорою дитиною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3" y="1559293"/>
            <a:ext cx="9390691" cy="4822256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fontScale="92500" lnSpcReduction="10000"/>
          </a:bodyPr>
          <a:lstStyle/>
          <a:p>
            <a:pPr algn="just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робоче місце дитини має бути гарно освітленим;</a:t>
            </a:r>
          </a:p>
          <a:p>
            <a:pPr algn="just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організації робочого місця, обсягу матеріалу, наочності й методів навчання необхідно враховувати конкретний зоровий діагноз; короткозору дитину слід посадити ближче до дошки, а далекозору – подалі;</a:t>
            </a:r>
          </a:p>
          <a:p>
            <a:pPr algn="just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наочні посібники мають бути чіткими, яскравими, не дрібними. Якщо вчитель показує завдання на дошці, то він має переконатись, що дитина все бачить;</a:t>
            </a:r>
          </a:p>
          <a:p>
            <a:pPr algn="just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зорову роботу слід чергувати з усною чи дотиковою, враховуючи підвищену втомлюваність зору;</a:t>
            </a:r>
          </a:p>
          <a:p>
            <a:pPr algn="just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зняття зорової втоми після 10–15 хвилин зорового навантаження виконати спеціальні розслаблюючі вправи;</a:t>
            </a:r>
          </a:p>
          <a:p>
            <a:pPr algn="just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 роботі з дітьми використовувати не лише зір, а й збережені аналізатори (тобто у процесі обстеження об’єктів, наочності залучати дотик, нюх, слух);</a:t>
            </a:r>
          </a:p>
          <a:p>
            <a:pPr algn="just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мовлення педагога має бути чітким, виразним, зрозумілим; </a:t>
            </a:r>
          </a:p>
          <a:p>
            <a:pPr algn="just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можна використовувати спеціальні адаптивні умови, наприклад, оптичні (окуляри, лінзи, призми), неоптичні (фломастери чорного кольору, кольорові маркери тощо).</a:t>
            </a:r>
          </a:p>
          <a:p>
            <a:pPr marL="0" indent="0" algn="just">
              <a:spcAft>
                <a:spcPts val="0"/>
              </a:spcAft>
              <a:buNone/>
            </a:pPr>
            <a:endParaRPr lang="uk-UA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2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53704" y="702610"/>
            <a:ext cx="10515600" cy="2983865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Найважливішим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корекційній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роботі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забезпечення усвідомленого, активного, зацікавленого та самостійного (що не виключає, звичайно, необхідної педагогічної допомоги) виконання дітьми різноманітних ігрових, навчальних та трудових завдань в умовах спеціальної організації їх предметно-практичної діяльності;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мисленнєвої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мовленнєвої діяльності з урахуванням типологічних  особливостей розвитку кожної дитини.</a:t>
            </a:r>
          </a:p>
          <a:p>
            <a:pPr algn="just">
              <a:spcAft>
                <a:spcPts val="0"/>
              </a:spcAft>
            </a:pPr>
            <a:endParaRPr lang="uk-UA" sz="11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45707" y="3935093"/>
            <a:ext cx="10515600" cy="2233094"/>
          </a:xfrm>
          <a:prstGeom prst="roundRect">
            <a:avLst/>
          </a:prstGeom>
          <a:solidFill>
            <a:srgbClr val="E5A645">
              <a:lumMod val="40000"/>
              <a:lumOff val="60000"/>
            </a:srgb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buClr>
                <a:schemeClr val="accent1"/>
              </a:buClr>
              <a:buSzPct val="80000"/>
              <a:buNone/>
            </a:pP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Корекції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слабозорої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підлягають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 defTabSz="457200">
              <a:buClr>
                <a:schemeClr val="accent1"/>
              </a:buClr>
              <a:buSzPct val="80000"/>
              <a:buNone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пізнавальна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сфера (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відчуття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сприймання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пам’ять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мова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 algn="just" defTabSz="457200">
              <a:buClr>
                <a:schemeClr val="accent1"/>
              </a:buClr>
              <a:buSzPct val="80000"/>
              <a:buNone/>
            </a:pP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уявлення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уява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специфіка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опосередкована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якістю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зорового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сприймання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0" indent="0" algn="just" defTabSz="457200">
              <a:buClr>
                <a:schemeClr val="accent1"/>
              </a:buClr>
              <a:buSzPct val="80000"/>
              <a:buNone/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стійка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сукупність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властивостей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рис;</a:t>
            </a:r>
          </a:p>
          <a:p>
            <a:pPr marL="0" indent="0" algn="just" defTabSz="457200">
              <a:buClr>
                <a:schemeClr val="accent1"/>
              </a:buClr>
              <a:buSzPct val="80000"/>
              <a:buNone/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фізичний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5726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499</TotalTime>
  <Words>1128</Words>
  <Application>Microsoft Office PowerPoint</Application>
  <PresentationFormat>Широкий екран</PresentationFormat>
  <Paragraphs>85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Грань</vt:lpstr>
      <vt:lpstr>Презентація PowerPoint</vt:lpstr>
      <vt:lpstr>Нормативно- правова база інклюзивного навчання та спеціальних  дошкільних закладів освіти </vt:lpstr>
      <vt:lpstr>Основні завданнями спеціального  закладу дошкільної освіти для дітей  з порушеннями зору :</vt:lpstr>
      <vt:lpstr>Основні принципи організації корекційно-педагогічного та освітнього процесів у спеціалізованому закладі:</vt:lpstr>
      <vt:lpstr>Особливості корекційної роботи з дітьми з порушеннями зору</vt:lpstr>
      <vt:lpstr> Порушення зору викликають відхилення у всіх видах пізнавальної діяльності. </vt:lpstr>
      <vt:lpstr>Педагогічне керівництво пізнавальною діяльністю дітей з порушенням зору  в процесі корекційного навчання вимагає:</vt:lpstr>
      <vt:lpstr>Особливості роботи із слабозорою дитиною</vt:lpstr>
      <vt:lpstr>Презентація PowerPoint</vt:lpstr>
      <vt:lpstr>Презентація PowerPoint</vt:lpstr>
      <vt:lpstr>Використані джерела: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100</cp:revision>
  <dcterms:created xsi:type="dcterms:W3CDTF">2024-08-12T10:21:51Z</dcterms:created>
  <dcterms:modified xsi:type="dcterms:W3CDTF">2024-09-11T12:29:04Z</dcterms:modified>
</cp:coreProperties>
</file>